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A9D"/>
    <a:srgbClr val="E2670F"/>
    <a:srgbClr val="BA56FF"/>
    <a:srgbClr val="E7FBE3"/>
    <a:srgbClr val="E1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3422"/>
    <p:restoredTop sz="86392"/>
  </p:normalViewPr>
  <p:slideViewPr>
    <p:cSldViewPr snapToGrid="0" snapToObjects="1">
      <p:cViewPr>
        <p:scale>
          <a:sx n="50" d="100"/>
          <a:sy n="50" d="100"/>
        </p:scale>
        <p:origin x="944" y="11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6AA11-0F32-244D-B5B1-997532D0CDD4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B6F85-B530-4C4F-B815-C625C75F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9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B6F85-B530-4C4F-B815-C625C75FFE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34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B6F85-B530-4C4F-B815-C625C75FFE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1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B6F85-B530-4C4F-B815-C625C75FFE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42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B6F85-B530-4C4F-B815-C625C75FFE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5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B6F85-B530-4C4F-B815-C625C75FFE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15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B6F85-B530-4C4F-B815-C625C75FFE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7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53413-EE39-744C-A6EE-074068580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8558C-1072-C547-A7EE-F97883687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01A0E-42A0-5340-90B3-63002C03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18832-9B89-4049-9AA5-62DD85E3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F1383-CE4F-6D43-A882-B1445530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8F29E-408E-E44C-BD72-45A82EC1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688C1-0864-1940-9B77-0730A6983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1C47C-FE10-7B47-8BC7-14F14217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54E7-21E0-3D4D-B2CE-ACD652F2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1651E-805D-B24F-B6A3-5DDA6573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9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AFF462-799E-9343-A8B2-7CB4CF502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15BAD-E2DC-A94A-AAA1-B5BAE69C6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89A32-5D8E-A747-8445-575E00AA4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9492F-8112-284F-B354-DDC9A914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3A454-8FC8-4041-9C6F-42A9F85A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0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7ED0-6932-6141-A3D8-088DBE4A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8BEBB-52F2-F04D-8A92-D4C145E0A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A6FCA-669A-4648-99FB-26BFB5D6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A0AFB-5F68-574E-BE77-DF2469B2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1C913-5AD2-6F4D-BBD6-354218E5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4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FD75-1829-814E-9164-F35A6E419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E743C-B06E-BA45-AFF7-D9D7B73E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C0372-14F5-6A40-BB5D-3E2FF088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A0A72-F11A-AA42-B5CC-8300775E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225ED-2867-F043-9F4C-E74AC35E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9E97-7ED4-B045-9C6C-49C47628C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72D72-FF11-9841-BDA7-F8125E910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3ED204-A7AE-6C42-AB0E-C37E5CD06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496EB-277C-1B4C-AFAB-E4C1CAC8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71FB6-3178-904E-A4BF-BFADDCD9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458D0-D087-8543-B9E9-E1CE7FC1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1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B30-4C49-9440-B580-18E749A8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A462B-FFD7-CE4C-AD5C-8226B93D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FC001-0412-BC4E-9299-EF874E537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3EAFB-34FD-B344-954A-FE5A33370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EFF65-A993-7B46-8750-A533D46B3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6286E-C480-AE4F-96F7-5E80CDCB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875D1-79EB-3E44-BA34-0869538E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551FC-EB4A-7D42-B9E5-D843A60C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4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43E86-D2E2-BD43-B1FD-A7164D53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6ED78-F277-B641-AAF5-28E37AB3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6899F-EF5F-C149-A8DE-89C911396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52C29-5F3C-F34B-B09C-23F5F8ED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0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3DFDA-8959-9545-8AA6-63E3AF52E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2D191-7A2E-004B-A908-DDB2CF0D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57588-7882-AE4B-976D-4D8B8D225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3FD0-AF7C-1447-9EA6-D5F56D7C7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488CC-BFB9-264B-BA40-18D5A06C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21358-2819-5E47-905E-D80888E92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FE4D6-F1BD-E143-A1B4-5EB86948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63C14-818D-B148-A29B-8BD15FA3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5A5F9-120B-8740-8286-31B4B00B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2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1B53-B9DF-CF49-B92F-E8496D65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85F311-CE9A-8D42-9543-B773D2787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081F8-E775-E24B-9384-CA0C5435D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ADC86-7CA2-5546-B085-61178AC0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4D57A-F02F-BF44-8D61-E787E18D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D7242-F154-AC47-B83B-4851F735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5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44FFE7-0F36-A64B-8D47-7459F924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D5E67-95B3-6845-9024-1AA519C4D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28D58-0D74-0E47-B8E4-0B33FDAF9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BE7A4-E3DC-1E40-916E-45CADF16826D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51B71-8618-414A-83A8-CF3E44660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8B0D2-7A4F-B241-B23B-82825CD5E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9C2E3-7CC3-B34D-B4B6-6F3D23F2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0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779E3D-B544-8A4C-BD6E-158F75F3AD25}"/>
              </a:ext>
            </a:extLst>
          </p:cNvPr>
          <p:cNvSpPr txBox="1"/>
          <p:nvPr/>
        </p:nvSpPr>
        <p:spPr>
          <a:xfrm>
            <a:off x="1335059" y="2870872"/>
            <a:ext cx="9722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An introduction to the biology behind COVID19 vaccines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72B73B-9EBC-3940-9318-89BCAADE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668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 introduction to the biology behind COVID19 vaccines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779E3D-B544-8A4C-BD6E-158F75F3AD25}"/>
              </a:ext>
            </a:extLst>
          </p:cNvPr>
          <p:cNvSpPr txBox="1"/>
          <p:nvPr/>
        </p:nvSpPr>
        <p:spPr>
          <a:xfrm>
            <a:off x="383081" y="265459"/>
            <a:ext cx="30710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What do nucleic acids </a:t>
            </a:r>
          </a:p>
          <a:p>
            <a:r>
              <a:rPr lang="en-US" sz="2400" b="1" dirty="0"/>
              <a:t>(DNA and RNA) do?</a:t>
            </a:r>
          </a:p>
        </p:txBody>
      </p:sp>
      <p:sp>
        <p:nvSpPr>
          <p:cNvPr id="5" name="Oval 4" descr="A diagram showing the structure of a human cell. ">
            <a:extLst>
              <a:ext uri="{FF2B5EF4-FFF2-40B4-BE49-F238E27FC236}">
                <a16:creationId xmlns:a16="http://schemas.microsoft.com/office/drawing/2014/main" id="{FDAF0F36-4592-5747-91B1-D049D545603C}"/>
              </a:ext>
            </a:extLst>
          </p:cNvPr>
          <p:cNvSpPr/>
          <p:nvPr/>
        </p:nvSpPr>
        <p:spPr>
          <a:xfrm>
            <a:off x="697449" y="2280479"/>
            <a:ext cx="3194137" cy="3031298"/>
          </a:xfrm>
          <a:prstGeom prst="ellipse">
            <a:avLst/>
          </a:prstGeom>
          <a:solidFill>
            <a:srgbClr val="E7FBE3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 descr="An illustration of the nucleus of a human cell. ">
            <a:extLst>
              <a:ext uri="{FF2B5EF4-FFF2-40B4-BE49-F238E27FC236}">
                <a16:creationId xmlns:a16="http://schemas.microsoft.com/office/drawing/2014/main" id="{AC889364-5A83-FB4A-BBEA-1F0A3A00949E}"/>
              </a:ext>
            </a:extLst>
          </p:cNvPr>
          <p:cNvSpPr/>
          <p:nvPr/>
        </p:nvSpPr>
        <p:spPr>
          <a:xfrm>
            <a:off x="874902" y="2987155"/>
            <a:ext cx="1726504" cy="1617946"/>
          </a:xfrm>
          <a:prstGeom prst="ellipse">
            <a:avLst/>
          </a:prstGeom>
          <a:solidFill>
            <a:srgbClr val="E1EEFF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2BB01E-C338-C84F-92B0-9B1AC666B310}"/>
              </a:ext>
            </a:extLst>
          </p:cNvPr>
          <p:cNvSpPr txBox="1"/>
          <p:nvPr/>
        </p:nvSpPr>
        <p:spPr>
          <a:xfrm>
            <a:off x="1285144" y="4164845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nucleus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5C7137-C770-8944-B1DD-BCA7724178CF}"/>
              </a:ext>
            </a:extLst>
          </p:cNvPr>
          <p:cNvSpPr txBox="1"/>
          <p:nvPr/>
        </p:nvSpPr>
        <p:spPr>
          <a:xfrm>
            <a:off x="1192565" y="1923058"/>
            <a:ext cx="236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Fatty coat (membrane)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8E3273-ECBF-494F-AE4D-EC910BF5E30C}"/>
              </a:ext>
            </a:extLst>
          </p:cNvPr>
          <p:cNvSpPr txBox="1"/>
          <p:nvPr/>
        </p:nvSpPr>
        <p:spPr>
          <a:xfrm>
            <a:off x="1737413" y="4872603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cytoplasm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C953B-E058-DD43-BC78-B319EA1979F4}"/>
              </a:ext>
            </a:extLst>
          </p:cNvPr>
          <p:cNvSpPr txBox="1"/>
          <p:nvPr/>
        </p:nvSpPr>
        <p:spPr>
          <a:xfrm>
            <a:off x="1237917" y="3273799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Cell DNA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695C58-578E-F445-BBE4-6E38A79F1753}"/>
              </a:ext>
            </a:extLst>
          </p:cNvPr>
          <p:cNvSpPr txBox="1"/>
          <p:nvPr/>
        </p:nvSpPr>
        <p:spPr>
          <a:xfrm>
            <a:off x="2431403" y="2713832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Cell RNA</a:t>
            </a:r>
          </a:p>
        </p:txBody>
      </p:sp>
      <p:grpSp>
        <p:nvGrpSpPr>
          <p:cNvPr id="34" name="Group 33" descr="Squiggly lines representing cell DNA. ">
            <a:extLst>
              <a:ext uri="{FF2B5EF4-FFF2-40B4-BE49-F238E27FC236}">
                <a16:creationId xmlns:a16="http://schemas.microsoft.com/office/drawing/2014/main" id="{E0F08237-4E96-A74F-A7CE-7A8F95FC13AE}"/>
              </a:ext>
            </a:extLst>
          </p:cNvPr>
          <p:cNvGrpSpPr/>
          <p:nvPr/>
        </p:nvGrpSpPr>
        <p:grpSpPr>
          <a:xfrm>
            <a:off x="4889326" y="574195"/>
            <a:ext cx="2265123" cy="789763"/>
            <a:chOff x="4899764" y="406908"/>
            <a:chExt cx="2265123" cy="717967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AFD4EDB-3EFC-8147-B029-B6961487010D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8AA6CE2-7657-6948-BE32-CB6E35C34C99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D212F25-CFA2-E04C-A3DE-437A0100E6AE}"/>
                </a:ext>
              </a:extLst>
            </p:cNvPr>
            <p:cNvSpPr txBox="1"/>
            <p:nvPr/>
          </p:nvSpPr>
          <p:spPr>
            <a:xfrm>
              <a:off x="5576089" y="406908"/>
              <a:ext cx="1024639" cy="335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</a:rPr>
                <a:t>Cell DNA</a:t>
              </a:r>
            </a:p>
          </p:txBody>
        </p:sp>
      </p:grpSp>
      <p:grpSp>
        <p:nvGrpSpPr>
          <p:cNvPr id="35" name="Group 34" descr="Squiggly lines representing cell RNA. ">
            <a:extLst>
              <a:ext uri="{FF2B5EF4-FFF2-40B4-BE49-F238E27FC236}">
                <a16:creationId xmlns:a16="http://schemas.microsoft.com/office/drawing/2014/main" id="{3EE403C9-8629-4746-AB71-CA9B321CDD72}"/>
              </a:ext>
            </a:extLst>
          </p:cNvPr>
          <p:cNvGrpSpPr/>
          <p:nvPr/>
        </p:nvGrpSpPr>
        <p:grpSpPr>
          <a:xfrm>
            <a:off x="4889326" y="2851259"/>
            <a:ext cx="2265123" cy="744246"/>
            <a:chOff x="4889326" y="2912219"/>
            <a:chExt cx="2265123" cy="744246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69D55C0-E7A1-F647-A0B4-DE0F46EBBAC0}"/>
                </a:ext>
              </a:extLst>
            </p:cNvPr>
            <p:cNvSpPr/>
            <p:nvPr/>
          </p:nvSpPr>
          <p:spPr>
            <a:xfrm>
              <a:off x="4899764" y="325165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054F565-D43B-7A41-B33F-C6C8919D7FB8}"/>
                </a:ext>
              </a:extLst>
            </p:cNvPr>
            <p:cNvSpPr/>
            <p:nvPr/>
          </p:nvSpPr>
          <p:spPr>
            <a:xfrm>
              <a:off x="4889326" y="339152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AE1C4C8-65BB-5945-BB62-F3EFCCBE28FF}"/>
                </a:ext>
              </a:extLst>
            </p:cNvPr>
            <p:cNvSpPr txBox="1"/>
            <p:nvPr/>
          </p:nvSpPr>
          <p:spPr>
            <a:xfrm>
              <a:off x="5561140" y="2912219"/>
              <a:ext cx="1008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Cell RNA</a:t>
              </a:r>
            </a:p>
          </p:txBody>
        </p:sp>
      </p:grpSp>
      <p:sp>
        <p:nvSpPr>
          <p:cNvPr id="21" name="Down Arrow 20" descr="A grey arrow pointing down. ">
            <a:extLst>
              <a:ext uri="{FF2B5EF4-FFF2-40B4-BE49-F238E27FC236}">
                <a16:creationId xmlns:a16="http://schemas.microsoft.com/office/drawing/2014/main" id="{8F76B064-3695-774D-95CB-F34BBD49DE2C}"/>
              </a:ext>
            </a:extLst>
          </p:cNvPr>
          <p:cNvSpPr/>
          <p:nvPr/>
        </p:nvSpPr>
        <p:spPr>
          <a:xfrm>
            <a:off x="5892410" y="1719440"/>
            <a:ext cx="269391" cy="758767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 descr="A grey arrow pointing down. ">
            <a:extLst>
              <a:ext uri="{FF2B5EF4-FFF2-40B4-BE49-F238E27FC236}">
                <a16:creationId xmlns:a16="http://schemas.microsoft.com/office/drawing/2014/main" id="{E17684ED-F57B-4B4E-83DB-30D037FEC042}"/>
              </a:ext>
            </a:extLst>
          </p:cNvPr>
          <p:cNvSpPr/>
          <p:nvPr/>
        </p:nvSpPr>
        <p:spPr>
          <a:xfrm>
            <a:off x="5871534" y="4162536"/>
            <a:ext cx="290267" cy="783402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 descr="Shapes representing cell proteins. ">
            <a:extLst>
              <a:ext uri="{FF2B5EF4-FFF2-40B4-BE49-F238E27FC236}">
                <a16:creationId xmlns:a16="http://schemas.microsoft.com/office/drawing/2014/main" id="{21DB06CD-7F80-EC4A-B6A5-7F5638661B34}"/>
              </a:ext>
            </a:extLst>
          </p:cNvPr>
          <p:cNvGrpSpPr/>
          <p:nvPr/>
        </p:nvGrpSpPr>
        <p:grpSpPr>
          <a:xfrm>
            <a:off x="4910202" y="5222823"/>
            <a:ext cx="2021695" cy="730032"/>
            <a:chOff x="4910202" y="5149671"/>
            <a:chExt cx="2021695" cy="730032"/>
          </a:xfrm>
        </p:grpSpPr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296B6D22-EA5D-644B-8470-9B3FE735C45F}"/>
                </a:ext>
              </a:extLst>
            </p:cNvPr>
            <p:cNvSpPr/>
            <p:nvPr/>
          </p:nvSpPr>
          <p:spPr>
            <a:xfrm>
              <a:off x="4910202" y="5584950"/>
              <a:ext cx="263047" cy="275572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E754523-4EBA-7D48-B815-E8F5A3C1C784}"/>
                </a:ext>
              </a:extLst>
            </p:cNvPr>
            <p:cNvSpPr/>
            <p:nvPr/>
          </p:nvSpPr>
          <p:spPr>
            <a:xfrm>
              <a:off x="5448822" y="5572424"/>
              <a:ext cx="275156" cy="30727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A7336B4E-4B6C-5849-BD3B-0876D72C63EE}"/>
                </a:ext>
              </a:extLst>
            </p:cNvPr>
            <p:cNvSpPr/>
            <p:nvPr/>
          </p:nvSpPr>
          <p:spPr>
            <a:xfrm>
              <a:off x="6037543" y="5584950"/>
              <a:ext cx="292691" cy="27557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ardrop 25">
              <a:extLst>
                <a:ext uri="{FF2B5EF4-FFF2-40B4-BE49-F238E27FC236}">
                  <a16:creationId xmlns:a16="http://schemas.microsoft.com/office/drawing/2014/main" id="{5CDC5F61-D7B8-0F43-A9F3-CA7BE11F0ACA}"/>
                </a:ext>
              </a:extLst>
            </p:cNvPr>
            <p:cNvSpPr/>
            <p:nvPr/>
          </p:nvSpPr>
          <p:spPr>
            <a:xfrm>
              <a:off x="6643799" y="5584950"/>
              <a:ext cx="288098" cy="275572"/>
            </a:xfrm>
            <a:prstGeom prst="teardrop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6F1CFAA-A2FB-5143-A155-8161B954AC06}"/>
                </a:ext>
              </a:extLst>
            </p:cNvPr>
            <p:cNvSpPr txBox="1"/>
            <p:nvPr/>
          </p:nvSpPr>
          <p:spPr>
            <a:xfrm>
              <a:off x="5299179" y="5149671"/>
              <a:ext cx="13764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</a:rPr>
                <a:t>Cell proteins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CE0947F-0D45-B647-842B-CDD562E4B237}"/>
              </a:ext>
            </a:extLst>
          </p:cNvPr>
          <p:cNvSpPr txBox="1"/>
          <p:nvPr/>
        </p:nvSpPr>
        <p:spPr>
          <a:xfrm>
            <a:off x="2624874" y="3790851"/>
            <a:ext cx="974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Cell</a:t>
            </a: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48B437-EF36-444A-B640-8231E228B617}"/>
              </a:ext>
            </a:extLst>
          </p:cNvPr>
          <p:cNvSpPr txBox="1"/>
          <p:nvPr/>
        </p:nvSpPr>
        <p:spPr>
          <a:xfrm>
            <a:off x="1454305" y="1363958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HUMAN CELL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D3A7F90-6F6B-E741-BEA7-3DB5C5E5E5A3}"/>
              </a:ext>
            </a:extLst>
          </p:cNvPr>
          <p:cNvSpPr txBox="1"/>
          <p:nvPr/>
        </p:nvSpPr>
        <p:spPr>
          <a:xfrm>
            <a:off x="5382720" y="1818814"/>
            <a:ext cx="1405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codes for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8A7FAF7-886F-FC41-982D-E85287198F49}"/>
              </a:ext>
            </a:extLst>
          </p:cNvPr>
          <p:cNvSpPr txBox="1"/>
          <p:nvPr/>
        </p:nvSpPr>
        <p:spPr>
          <a:xfrm>
            <a:off x="5400887" y="4238640"/>
            <a:ext cx="1336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codes for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AE419B3-3120-D045-83D4-4FBFB4976FBC}"/>
              </a:ext>
            </a:extLst>
          </p:cNvPr>
          <p:cNvSpPr txBox="1"/>
          <p:nvPr/>
        </p:nvSpPr>
        <p:spPr>
          <a:xfrm>
            <a:off x="7612062" y="354757"/>
            <a:ext cx="425475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found in the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cell nucleus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the code for making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RNA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 the </a:t>
            </a:r>
            <a:r>
              <a:rPr lang="en-US" b="1" dirty="0">
                <a:solidFill>
                  <a:srgbClr val="0070C0"/>
                </a:solidFill>
              </a:rPr>
              <a:t>nucleus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is stable</a:t>
            </a:r>
          </a:p>
          <a:p>
            <a:pPr>
              <a:lnSpc>
                <a:spcPct val="150000"/>
              </a:lnSpc>
            </a:pPr>
            <a:endParaRPr lang="en-US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found in the </a:t>
            </a:r>
            <a:r>
              <a:rPr lang="en-US" b="1" dirty="0">
                <a:solidFill>
                  <a:srgbClr val="00B050"/>
                </a:solidFill>
              </a:rPr>
              <a:t>cell cytoplasm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the code for making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unstable and falls apart in hours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lnSpc>
                <a:spcPct val="150000"/>
              </a:lnSpc>
            </a:pPr>
            <a:endParaRPr lang="en-US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are found in the </a:t>
            </a:r>
            <a:r>
              <a:rPr lang="en-US" b="1" dirty="0">
                <a:solidFill>
                  <a:srgbClr val="00B050"/>
                </a:solidFill>
              </a:rPr>
              <a:t>cell cytoplasm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build cell machinery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grpSp>
        <p:nvGrpSpPr>
          <p:cNvPr id="32" name="Group 31" descr="Squiggly lines representing cell DNA. ">
            <a:extLst>
              <a:ext uri="{FF2B5EF4-FFF2-40B4-BE49-F238E27FC236}">
                <a16:creationId xmlns:a16="http://schemas.microsoft.com/office/drawing/2014/main" id="{FCB783BE-8231-8348-AB43-18DEEA94BA6B}"/>
              </a:ext>
            </a:extLst>
          </p:cNvPr>
          <p:cNvGrpSpPr/>
          <p:nvPr/>
        </p:nvGrpSpPr>
        <p:grpSpPr>
          <a:xfrm>
            <a:off x="1256580" y="3655845"/>
            <a:ext cx="924805" cy="339165"/>
            <a:chOff x="4899764" y="720061"/>
            <a:chExt cx="2265123" cy="404814"/>
          </a:xfrm>
        </p:grpSpPr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08972D9-DCC8-B247-8385-AE71EB8AE9FC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7991A666-325F-2F49-A7EE-F0C0A241ACA4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 descr="Squiggly lines representing cell RNA. ">
            <a:extLst>
              <a:ext uri="{FF2B5EF4-FFF2-40B4-BE49-F238E27FC236}">
                <a16:creationId xmlns:a16="http://schemas.microsoft.com/office/drawing/2014/main" id="{C3A69B8C-1A41-F34A-8A8C-34B64395330F}"/>
              </a:ext>
            </a:extLst>
          </p:cNvPr>
          <p:cNvGrpSpPr/>
          <p:nvPr/>
        </p:nvGrpSpPr>
        <p:grpSpPr>
          <a:xfrm>
            <a:off x="2646069" y="3108197"/>
            <a:ext cx="921332" cy="281594"/>
            <a:chOff x="4889326" y="3251651"/>
            <a:chExt cx="2265123" cy="404814"/>
          </a:xfrm>
        </p:grpSpPr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818C3F6D-5A76-A04F-9011-9EC4137BB8E0}"/>
                </a:ext>
              </a:extLst>
            </p:cNvPr>
            <p:cNvSpPr/>
            <p:nvPr/>
          </p:nvSpPr>
          <p:spPr>
            <a:xfrm>
              <a:off x="4899764" y="325165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45AE5E10-E36E-6345-B38F-C28C4569C712}"/>
                </a:ext>
              </a:extLst>
            </p:cNvPr>
            <p:cNvSpPr/>
            <p:nvPr/>
          </p:nvSpPr>
          <p:spPr>
            <a:xfrm>
              <a:off x="4889326" y="339152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 descr="Shapes representing cell proteins. ">
            <a:extLst>
              <a:ext uri="{FF2B5EF4-FFF2-40B4-BE49-F238E27FC236}">
                <a16:creationId xmlns:a16="http://schemas.microsoft.com/office/drawing/2014/main" id="{14C94D24-EB76-4E43-8F54-9D7DD9337BB8}"/>
              </a:ext>
            </a:extLst>
          </p:cNvPr>
          <p:cNvGrpSpPr/>
          <p:nvPr/>
        </p:nvGrpSpPr>
        <p:grpSpPr>
          <a:xfrm>
            <a:off x="2668729" y="4459764"/>
            <a:ext cx="722818" cy="139057"/>
            <a:chOff x="4910202" y="5572424"/>
            <a:chExt cx="2021695" cy="307279"/>
          </a:xfrm>
        </p:grpSpPr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D884F6EB-5065-FF4C-A12F-B1109DFE8C81}"/>
                </a:ext>
              </a:extLst>
            </p:cNvPr>
            <p:cNvSpPr/>
            <p:nvPr/>
          </p:nvSpPr>
          <p:spPr>
            <a:xfrm>
              <a:off x="4910202" y="5584950"/>
              <a:ext cx="263047" cy="275572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472F6F3-CD80-344F-B06B-5E92DB70F20A}"/>
                </a:ext>
              </a:extLst>
            </p:cNvPr>
            <p:cNvSpPr/>
            <p:nvPr/>
          </p:nvSpPr>
          <p:spPr>
            <a:xfrm>
              <a:off x="5448822" y="5572424"/>
              <a:ext cx="275156" cy="30727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6E73C0ED-14AE-D54E-BF29-E3F5CBC18DF2}"/>
                </a:ext>
              </a:extLst>
            </p:cNvPr>
            <p:cNvSpPr/>
            <p:nvPr/>
          </p:nvSpPr>
          <p:spPr>
            <a:xfrm>
              <a:off x="6037543" y="5584950"/>
              <a:ext cx="292691" cy="27557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ardrop 50">
              <a:extLst>
                <a:ext uri="{FF2B5EF4-FFF2-40B4-BE49-F238E27FC236}">
                  <a16:creationId xmlns:a16="http://schemas.microsoft.com/office/drawing/2014/main" id="{020A2181-95C3-6240-B465-C50274E2AE22}"/>
                </a:ext>
              </a:extLst>
            </p:cNvPr>
            <p:cNvSpPr/>
            <p:nvPr/>
          </p:nvSpPr>
          <p:spPr>
            <a:xfrm>
              <a:off x="6643799" y="5584950"/>
              <a:ext cx="288098" cy="275572"/>
            </a:xfrm>
            <a:prstGeom prst="teardrop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Down Arrow 45" descr="A grey arrow pointing right. ">
            <a:extLst>
              <a:ext uri="{FF2B5EF4-FFF2-40B4-BE49-F238E27FC236}">
                <a16:creationId xmlns:a16="http://schemas.microsoft.com/office/drawing/2014/main" id="{E5EC8ED2-2027-074E-8F89-85B4ECDCBAEA}"/>
              </a:ext>
            </a:extLst>
          </p:cNvPr>
          <p:cNvSpPr/>
          <p:nvPr/>
        </p:nvSpPr>
        <p:spPr>
          <a:xfrm rot="14777546">
            <a:off x="2419471" y="3330551"/>
            <a:ext cx="195586" cy="387883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 descr="A grey arrow pointing down. ">
            <a:extLst>
              <a:ext uri="{FF2B5EF4-FFF2-40B4-BE49-F238E27FC236}">
                <a16:creationId xmlns:a16="http://schemas.microsoft.com/office/drawing/2014/main" id="{4B72C51E-7964-0046-8339-5EBA0F037490}"/>
              </a:ext>
            </a:extLst>
          </p:cNvPr>
          <p:cNvSpPr/>
          <p:nvPr/>
        </p:nvSpPr>
        <p:spPr>
          <a:xfrm>
            <a:off x="3035334" y="3457899"/>
            <a:ext cx="195586" cy="387883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AA018F-324A-7744-8CD1-7A5CB6DB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00210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do nucleic acids </a:t>
            </a:r>
            <a:br>
              <a:rPr lang="en-US" b="1" dirty="0"/>
            </a:br>
            <a:r>
              <a:rPr lang="en-US" b="1" dirty="0"/>
              <a:t>(DNA and RNA) do?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0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779E3D-B544-8A4C-BD6E-158F75F3AD25}"/>
              </a:ext>
            </a:extLst>
          </p:cNvPr>
          <p:cNvSpPr txBox="1"/>
          <p:nvPr/>
        </p:nvSpPr>
        <p:spPr>
          <a:xfrm>
            <a:off x="383081" y="265459"/>
            <a:ext cx="2998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How do viruses work?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394152-C66D-0A4F-9BDD-984FC8AC1BBE}"/>
              </a:ext>
            </a:extLst>
          </p:cNvPr>
          <p:cNvSpPr txBox="1"/>
          <p:nvPr/>
        </p:nvSpPr>
        <p:spPr>
          <a:xfrm>
            <a:off x="165091" y="950855"/>
            <a:ext cx="172765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1. DNA virus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eg.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adenovirus)</a:t>
            </a:r>
          </a:p>
          <a:p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Protein shell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Spike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</a:rPr>
              <a:t>DNA code</a:t>
            </a:r>
          </a:p>
        </p:txBody>
      </p:sp>
      <p:grpSp>
        <p:nvGrpSpPr>
          <p:cNvPr id="6" name="Group 5" descr="An illustration of DNA. ">
            <a:extLst>
              <a:ext uri="{FF2B5EF4-FFF2-40B4-BE49-F238E27FC236}">
                <a16:creationId xmlns:a16="http://schemas.microsoft.com/office/drawing/2014/main" id="{17B7E1ED-6349-B24A-8878-081A5FBFA229}"/>
              </a:ext>
            </a:extLst>
          </p:cNvPr>
          <p:cNvGrpSpPr/>
          <p:nvPr/>
        </p:nvGrpSpPr>
        <p:grpSpPr>
          <a:xfrm>
            <a:off x="2473769" y="1096477"/>
            <a:ext cx="1427162" cy="1273175"/>
            <a:chOff x="2674185" y="1096477"/>
            <a:chExt cx="1427162" cy="1273175"/>
          </a:xfrm>
        </p:grpSpPr>
        <p:grpSp>
          <p:nvGrpSpPr>
            <p:cNvPr id="50" name="Group 39">
              <a:extLst>
                <a:ext uri="{FF2B5EF4-FFF2-40B4-BE49-F238E27FC236}">
                  <a16:creationId xmlns:a16="http://schemas.microsoft.com/office/drawing/2014/main" id="{3B529D55-7897-DF47-B7D8-36F33C98C1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4185" y="1096477"/>
              <a:ext cx="1427162" cy="1273175"/>
              <a:chOff x="990875" y="2151935"/>
              <a:chExt cx="2428457" cy="2213267"/>
            </a:xfrm>
          </p:grpSpPr>
          <p:sp>
            <p:nvSpPr>
              <p:cNvPr id="55" name="Octagon 2">
                <a:extLst>
                  <a:ext uri="{FF2B5EF4-FFF2-40B4-BE49-F238E27FC236}">
                    <a16:creationId xmlns:a16="http://schemas.microsoft.com/office/drawing/2014/main" id="{E55E358E-A475-1A4F-A648-7202083A4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768" y="2703872"/>
                <a:ext cx="1193969" cy="1150789"/>
              </a:xfrm>
              <a:prstGeom prst="octagon">
                <a:avLst>
                  <a:gd name="adj" fmla="val 2928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Straight Connector 4">
                <a:extLst>
                  <a:ext uri="{FF2B5EF4-FFF2-40B4-BE49-F238E27FC236}">
                    <a16:creationId xmlns:a16="http://schemas.microsoft.com/office/drawing/2014/main" id="{67E7DABB-5397-8E47-B6BB-2E537782E18E}"/>
                  </a:ext>
                </a:extLst>
              </p:cNvPr>
              <p:cNvCxnSpPr>
                <a:cxnSpLocks noChangeShapeType="1"/>
                <a:stCxn id="55" idx="2"/>
              </p:cNvCxnSpPr>
              <p:nvPr/>
            </p:nvCxnSpPr>
            <p:spPr bwMode="auto">
              <a:xfrm rot="5400000" flipH="1" flipV="1">
                <a:off x="2371553" y="2415107"/>
                <a:ext cx="379944" cy="195911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Straight Connector 5">
                <a:extLst>
                  <a:ext uri="{FF2B5EF4-FFF2-40B4-BE49-F238E27FC236}">
                    <a16:creationId xmlns:a16="http://schemas.microsoft.com/office/drawing/2014/main" id="{2EAAD6C4-6A88-4F46-8289-1A91317D856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655550" y="3946163"/>
                <a:ext cx="379944" cy="195911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Straight Connector 6">
                <a:extLst>
                  <a:ext uri="{FF2B5EF4-FFF2-40B4-BE49-F238E27FC236}">
                    <a16:creationId xmlns:a16="http://schemas.microsoft.com/office/drawing/2014/main" id="{7B1F8A3E-FC61-9444-9C84-E5D86C4B755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800931" y="3518046"/>
                <a:ext cx="401301" cy="216267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Straight Connector 10">
                <a:extLst>
                  <a:ext uri="{FF2B5EF4-FFF2-40B4-BE49-F238E27FC236}">
                    <a16:creationId xmlns:a16="http://schemas.microsoft.com/office/drawing/2014/main" id="{352C4128-0806-6041-90BB-1ABB32C3A24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221701" y="2818540"/>
                <a:ext cx="401301" cy="216267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Straight Connector 11">
                <a:extLst>
                  <a:ext uri="{FF2B5EF4-FFF2-40B4-BE49-F238E27FC236}">
                    <a16:creationId xmlns:a16="http://schemas.microsoft.com/office/drawing/2014/main" id="{A65751FF-3537-F047-B271-C9F41E15FB3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1660813" y="2420796"/>
                <a:ext cx="401653" cy="162824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Straight Connector 14">
                <a:extLst>
                  <a:ext uri="{FF2B5EF4-FFF2-40B4-BE49-F238E27FC236}">
                    <a16:creationId xmlns:a16="http://schemas.microsoft.com/office/drawing/2014/main" id="{C0D1158D-3A6B-8341-B7E6-B8444F602AB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2349589" y="3955343"/>
                <a:ext cx="401653" cy="162824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Straight Connector 15">
                <a:extLst>
                  <a:ext uri="{FF2B5EF4-FFF2-40B4-BE49-F238E27FC236}">
                    <a16:creationId xmlns:a16="http://schemas.microsoft.com/office/drawing/2014/main" id="{8FA6A3FD-28E8-B54C-B77A-8E88FC23D7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800595" y="2865868"/>
                <a:ext cx="488477" cy="173690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Straight Connector 19">
                <a:extLst>
                  <a:ext uri="{FF2B5EF4-FFF2-40B4-BE49-F238E27FC236}">
                    <a16:creationId xmlns:a16="http://schemas.microsoft.com/office/drawing/2014/main" id="{BB5A622F-757B-B248-A37A-214039D363B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128922" y="3513284"/>
                <a:ext cx="483572" cy="177606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" name="TextBox 22">
                <a:extLst>
                  <a:ext uri="{FF2B5EF4-FFF2-40B4-BE49-F238E27FC236}">
                    <a16:creationId xmlns:a16="http://schemas.microsoft.com/office/drawing/2014/main" id="{0F2D2045-5895-F240-B72B-137629866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8780" y="3046799"/>
                <a:ext cx="314336" cy="4547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defRPr/>
                </a:pPr>
                <a:endParaRPr lang="en-US" alt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Oval 23">
                <a:extLst>
                  <a:ext uri="{FF2B5EF4-FFF2-40B4-BE49-F238E27FC236}">
                    <a16:creationId xmlns:a16="http://schemas.microsoft.com/office/drawing/2014/main" id="{571A78BB-AC9C-4446-A46C-7AECDBA5B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8060" y="2767346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6" name="Oval 24">
                <a:extLst>
                  <a:ext uri="{FF2B5EF4-FFF2-40B4-BE49-F238E27FC236}">
                    <a16:creationId xmlns:a16="http://schemas.microsoft.com/office/drawing/2014/main" id="{95AB5145-FA26-A747-BFDE-AC1FC51E0F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424" y="3680800"/>
                <a:ext cx="151272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7" name="Oval 25">
                <a:extLst>
                  <a:ext uri="{FF2B5EF4-FFF2-40B4-BE49-F238E27FC236}">
                    <a16:creationId xmlns:a16="http://schemas.microsoft.com/office/drawing/2014/main" id="{10F5A349-E4D9-0E49-8297-157E67D09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4635" y="4213420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8" name="Oval 26">
                <a:extLst>
                  <a:ext uri="{FF2B5EF4-FFF2-40B4-BE49-F238E27FC236}">
                    <a16:creationId xmlns:a16="http://schemas.microsoft.com/office/drawing/2014/main" id="{415C55E0-F9DE-9249-9EAB-F94FA4F1D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2689" y="4213420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9" name="Oval 27">
                <a:extLst>
                  <a:ext uri="{FF2B5EF4-FFF2-40B4-BE49-F238E27FC236}">
                    <a16:creationId xmlns:a16="http://schemas.microsoft.com/office/drawing/2014/main" id="{1F131F95-AF68-D24D-BB09-E2CC2E3B2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875" y="3639406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0" name="Oval 28">
                <a:extLst>
                  <a:ext uri="{FF2B5EF4-FFF2-40B4-BE49-F238E27FC236}">
                    <a16:creationId xmlns:a16="http://schemas.microsoft.com/office/drawing/2014/main" id="{7855A109-218C-E541-873F-198B35C6F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6511" y="2714911"/>
                <a:ext cx="151272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1" name="Oval 29">
                <a:extLst>
                  <a:ext uri="{FF2B5EF4-FFF2-40B4-BE49-F238E27FC236}">
                    <a16:creationId xmlns:a16="http://schemas.microsoft.com/office/drawing/2014/main" id="{C45C228F-0CB1-8C4C-BBCB-D7F0F81F6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4300" y="2151935"/>
                <a:ext cx="153974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2" name="Oval 30">
                <a:extLst>
                  <a:ext uri="{FF2B5EF4-FFF2-40B4-BE49-F238E27FC236}">
                    <a16:creationId xmlns:a16="http://schemas.microsoft.com/office/drawing/2014/main" id="{D64EDB9B-0EEB-BB46-9246-AD03C4DD2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751" y="2185051"/>
                <a:ext cx="151272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E9D74E-1415-6140-895C-DB28C8208F86}"/>
                </a:ext>
              </a:extLst>
            </p:cNvPr>
            <p:cNvGrpSpPr/>
            <p:nvPr/>
          </p:nvGrpSpPr>
          <p:grpSpPr>
            <a:xfrm>
              <a:off x="3173432" y="1728922"/>
              <a:ext cx="423797" cy="239328"/>
              <a:chOff x="4899764" y="720061"/>
              <a:chExt cx="2265123" cy="404814"/>
            </a:xfrm>
          </p:grpSpPr>
          <p:sp>
            <p:nvSpPr>
              <p:cNvPr id="76" name="Freeform 75">
                <a:extLst>
                  <a:ext uri="{FF2B5EF4-FFF2-40B4-BE49-F238E27FC236}">
                    <a16:creationId xmlns:a16="http://schemas.microsoft.com/office/drawing/2014/main" id="{3697FAAF-46D8-C74B-AFA9-3B23DBBE70C5}"/>
                  </a:ext>
                </a:extLst>
              </p:cNvPr>
              <p:cNvSpPr/>
              <p:nvPr/>
            </p:nvSpPr>
            <p:spPr>
              <a:xfrm>
                <a:off x="4910202" y="720061"/>
                <a:ext cx="2254685" cy="264940"/>
              </a:xfrm>
              <a:custGeom>
                <a:avLst/>
                <a:gdLst>
                  <a:gd name="connsiteX0" fmla="*/ 0 w 2254685"/>
                  <a:gd name="connsiteY0" fmla="*/ 152206 h 264940"/>
                  <a:gd name="connsiteX1" fmla="*/ 100208 w 2254685"/>
                  <a:gd name="connsiteY1" fmla="*/ 39471 h 264940"/>
                  <a:gd name="connsiteX2" fmla="*/ 200417 w 2254685"/>
                  <a:gd name="connsiteY2" fmla="*/ 51997 h 264940"/>
                  <a:gd name="connsiteX3" fmla="*/ 225469 w 2254685"/>
                  <a:gd name="connsiteY3" fmla="*/ 89575 h 264940"/>
                  <a:gd name="connsiteX4" fmla="*/ 237995 w 2254685"/>
                  <a:gd name="connsiteY4" fmla="*/ 127153 h 264940"/>
                  <a:gd name="connsiteX5" fmla="*/ 263047 w 2254685"/>
                  <a:gd name="connsiteY5" fmla="*/ 152206 h 264940"/>
                  <a:gd name="connsiteX6" fmla="*/ 288099 w 2254685"/>
                  <a:gd name="connsiteY6" fmla="*/ 189784 h 264940"/>
                  <a:gd name="connsiteX7" fmla="*/ 325677 w 2254685"/>
                  <a:gd name="connsiteY7" fmla="*/ 202310 h 264940"/>
                  <a:gd name="connsiteX8" fmla="*/ 400833 w 2254685"/>
                  <a:gd name="connsiteY8" fmla="*/ 189784 h 264940"/>
                  <a:gd name="connsiteX9" fmla="*/ 450937 w 2254685"/>
                  <a:gd name="connsiteY9" fmla="*/ 177258 h 264940"/>
                  <a:gd name="connsiteX10" fmla="*/ 501041 w 2254685"/>
                  <a:gd name="connsiteY10" fmla="*/ 102101 h 264940"/>
                  <a:gd name="connsiteX11" fmla="*/ 576197 w 2254685"/>
                  <a:gd name="connsiteY11" fmla="*/ 51997 h 264940"/>
                  <a:gd name="connsiteX12" fmla="*/ 701458 w 2254685"/>
                  <a:gd name="connsiteY12" fmla="*/ 89575 h 264940"/>
                  <a:gd name="connsiteX13" fmla="*/ 739036 w 2254685"/>
                  <a:gd name="connsiteY13" fmla="*/ 102101 h 264940"/>
                  <a:gd name="connsiteX14" fmla="*/ 801666 w 2254685"/>
                  <a:gd name="connsiteY14" fmla="*/ 164732 h 264940"/>
                  <a:gd name="connsiteX15" fmla="*/ 814192 w 2254685"/>
                  <a:gd name="connsiteY15" fmla="*/ 202310 h 264940"/>
                  <a:gd name="connsiteX16" fmla="*/ 851770 w 2254685"/>
                  <a:gd name="connsiteY16" fmla="*/ 214836 h 264940"/>
                  <a:gd name="connsiteX17" fmla="*/ 914400 w 2254685"/>
                  <a:gd name="connsiteY17" fmla="*/ 227362 h 264940"/>
                  <a:gd name="connsiteX18" fmla="*/ 964504 w 2254685"/>
                  <a:gd name="connsiteY18" fmla="*/ 214836 h 264940"/>
                  <a:gd name="connsiteX19" fmla="*/ 977030 w 2254685"/>
                  <a:gd name="connsiteY19" fmla="*/ 164732 h 264940"/>
                  <a:gd name="connsiteX20" fmla="*/ 989556 w 2254685"/>
                  <a:gd name="connsiteY20" fmla="*/ 127153 h 264940"/>
                  <a:gd name="connsiteX21" fmla="*/ 1064713 w 2254685"/>
                  <a:gd name="connsiteY21" fmla="*/ 89575 h 264940"/>
                  <a:gd name="connsiteX22" fmla="*/ 1102291 w 2254685"/>
                  <a:gd name="connsiteY22" fmla="*/ 64523 h 264940"/>
                  <a:gd name="connsiteX23" fmla="*/ 1177447 w 2254685"/>
                  <a:gd name="connsiteY23" fmla="*/ 102101 h 264940"/>
                  <a:gd name="connsiteX24" fmla="*/ 1215025 w 2254685"/>
                  <a:gd name="connsiteY24" fmla="*/ 114627 h 264940"/>
                  <a:gd name="connsiteX25" fmla="*/ 1302707 w 2254685"/>
                  <a:gd name="connsiteY25" fmla="*/ 202310 h 264940"/>
                  <a:gd name="connsiteX26" fmla="*/ 1377863 w 2254685"/>
                  <a:gd name="connsiteY26" fmla="*/ 189784 h 264940"/>
                  <a:gd name="connsiteX27" fmla="*/ 1440493 w 2254685"/>
                  <a:gd name="connsiteY27" fmla="*/ 139679 h 264940"/>
                  <a:gd name="connsiteX28" fmla="*/ 1465545 w 2254685"/>
                  <a:gd name="connsiteY28" fmla="*/ 102101 h 264940"/>
                  <a:gd name="connsiteX29" fmla="*/ 1528176 w 2254685"/>
                  <a:gd name="connsiteY29" fmla="*/ 39471 h 264940"/>
                  <a:gd name="connsiteX30" fmla="*/ 1540702 w 2254685"/>
                  <a:gd name="connsiteY30" fmla="*/ 1893 h 264940"/>
                  <a:gd name="connsiteX31" fmla="*/ 1590806 w 2254685"/>
                  <a:gd name="connsiteY31" fmla="*/ 14419 h 264940"/>
                  <a:gd name="connsiteX32" fmla="*/ 1665962 w 2254685"/>
                  <a:gd name="connsiteY32" fmla="*/ 64523 h 264940"/>
                  <a:gd name="connsiteX33" fmla="*/ 1703540 w 2254685"/>
                  <a:gd name="connsiteY33" fmla="*/ 139679 h 264940"/>
                  <a:gd name="connsiteX34" fmla="*/ 1741118 w 2254685"/>
                  <a:gd name="connsiteY34" fmla="*/ 214836 h 264940"/>
                  <a:gd name="connsiteX35" fmla="*/ 1778696 w 2254685"/>
                  <a:gd name="connsiteY35" fmla="*/ 239888 h 264940"/>
                  <a:gd name="connsiteX36" fmla="*/ 1853852 w 2254685"/>
                  <a:gd name="connsiteY36" fmla="*/ 164732 h 264940"/>
                  <a:gd name="connsiteX37" fmla="*/ 1916482 w 2254685"/>
                  <a:gd name="connsiteY37" fmla="*/ 114627 h 264940"/>
                  <a:gd name="connsiteX38" fmla="*/ 1954060 w 2254685"/>
                  <a:gd name="connsiteY38" fmla="*/ 102101 h 264940"/>
                  <a:gd name="connsiteX39" fmla="*/ 2041743 w 2254685"/>
                  <a:gd name="connsiteY39" fmla="*/ 89575 h 264940"/>
                  <a:gd name="connsiteX40" fmla="*/ 2066795 w 2254685"/>
                  <a:gd name="connsiteY40" fmla="*/ 127153 h 264940"/>
                  <a:gd name="connsiteX41" fmla="*/ 2141951 w 2254685"/>
                  <a:gd name="connsiteY41" fmla="*/ 152206 h 264940"/>
                  <a:gd name="connsiteX42" fmla="*/ 2217107 w 2254685"/>
                  <a:gd name="connsiteY42" fmla="*/ 202310 h 264940"/>
                  <a:gd name="connsiteX43" fmla="*/ 2254685 w 2254685"/>
                  <a:gd name="connsiteY43" fmla="*/ 264940 h 26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254685" h="264940">
                    <a:moveTo>
                      <a:pt x="0" y="152206"/>
                    </a:moveTo>
                    <a:cubicBezTo>
                      <a:pt x="589" y="151382"/>
                      <a:pt x="62416" y="42907"/>
                      <a:pt x="100208" y="39471"/>
                    </a:cubicBezTo>
                    <a:cubicBezTo>
                      <a:pt x="133733" y="36423"/>
                      <a:pt x="167014" y="47822"/>
                      <a:pt x="200417" y="51997"/>
                    </a:cubicBezTo>
                    <a:cubicBezTo>
                      <a:pt x="208768" y="64523"/>
                      <a:pt x="218736" y="76110"/>
                      <a:pt x="225469" y="89575"/>
                    </a:cubicBezTo>
                    <a:cubicBezTo>
                      <a:pt x="231374" y="101385"/>
                      <a:pt x="231202" y="115831"/>
                      <a:pt x="237995" y="127153"/>
                    </a:cubicBezTo>
                    <a:cubicBezTo>
                      <a:pt x="244071" y="137280"/>
                      <a:pt x="255670" y="142984"/>
                      <a:pt x="263047" y="152206"/>
                    </a:cubicBezTo>
                    <a:cubicBezTo>
                      <a:pt x="272451" y="163962"/>
                      <a:pt x="276344" y="180380"/>
                      <a:pt x="288099" y="189784"/>
                    </a:cubicBezTo>
                    <a:cubicBezTo>
                      <a:pt x="298409" y="198032"/>
                      <a:pt x="313151" y="198135"/>
                      <a:pt x="325677" y="202310"/>
                    </a:cubicBezTo>
                    <a:cubicBezTo>
                      <a:pt x="350729" y="198135"/>
                      <a:pt x="375929" y="194765"/>
                      <a:pt x="400833" y="189784"/>
                    </a:cubicBezTo>
                    <a:cubicBezTo>
                      <a:pt x="417714" y="186408"/>
                      <a:pt x="437981" y="188594"/>
                      <a:pt x="450937" y="177258"/>
                    </a:cubicBezTo>
                    <a:cubicBezTo>
                      <a:pt x="473596" y="157431"/>
                      <a:pt x="475989" y="118802"/>
                      <a:pt x="501041" y="102101"/>
                    </a:cubicBezTo>
                    <a:lnTo>
                      <a:pt x="576197" y="51997"/>
                    </a:lnTo>
                    <a:cubicBezTo>
                      <a:pt x="651921" y="70928"/>
                      <a:pt x="609970" y="59079"/>
                      <a:pt x="701458" y="89575"/>
                    </a:cubicBezTo>
                    <a:lnTo>
                      <a:pt x="739036" y="102101"/>
                    </a:lnTo>
                    <a:cubicBezTo>
                      <a:pt x="759913" y="122978"/>
                      <a:pt x="792330" y="136723"/>
                      <a:pt x="801666" y="164732"/>
                    </a:cubicBezTo>
                    <a:cubicBezTo>
                      <a:pt x="805841" y="177258"/>
                      <a:pt x="804856" y="192974"/>
                      <a:pt x="814192" y="202310"/>
                    </a:cubicBezTo>
                    <a:cubicBezTo>
                      <a:pt x="823528" y="211646"/>
                      <a:pt x="838961" y="211634"/>
                      <a:pt x="851770" y="214836"/>
                    </a:cubicBezTo>
                    <a:cubicBezTo>
                      <a:pt x="872424" y="220000"/>
                      <a:pt x="893523" y="223187"/>
                      <a:pt x="914400" y="227362"/>
                    </a:cubicBezTo>
                    <a:cubicBezTo>
                      <a:pt x="931101" y="223187"/>
                      <a:pt x="952331" y="227009"/>
                      <a:pt x="964504" y="214836"/>
                    </a:cubicBezTo>
                    <a:cubicBezTo>
                      <a:pt x="976677" y="202663"/>
                      <a:pt x="972301" y="181285"/>
                      <a:pt x="977030" y="164732"/>
                    </a:cubicBezTo>
                    <a:cubicBezTo>
                      <a:pt x="980657" y="152036"/>
                      <a:pt x="981308" y="137464"/>
                      <a:pt x="989556" y="127153"/>
                    </a:cubicBezTo>
                    <a:cubicBezTo>
                      <a:pt x="1007216" y="105078"/>
                      <a:pt x="1039958" y="97826"/>
                      <a:pt x="1064713" y="89575"/>
                    </a:cubicBezTo>
                    <a:cubicBezTo>
                      <a:pt x="1077239" y="81224"/>
                      <a:pt x="1087441" y="66998"/>
                      <a:pt x="1102291" y="64523"/>
                    </a:cubicBezTo>
                    <a:cubicBezTo>
                      <a:pt x="1125904" y="60587"/>
                      <a:pt x="1161089" y="93922"/>
                      <a:pt x="1177447" y="102101"/>
                    </a:cubicBezTo>
                    <a:cubicBezTo>
                      <a:pt x="1189257" y="108006"/>
                      <a:pt x="1202499" y="110452"/>
                      <a:pt x="1215025" y="114627"/>
                    </a:cubicBezTo>
                    <a:cubicBezTo>
                      <a:pt x="1272453" y="200770"/>
                      <a:pt x="1236565" y="180263"/>
                      <a:pt x="1302707" y="202310"/>
                    </a:cubicBezTo>
                    <a:cubicBezTo>
                      <a:pt x="1327759" y="198135"/>
                      <a:pt x="1353769" y="197815"/>
                      <a:pt x="1377863" y="189784"/>
                    </a:cubicBezTo>
                    <a:cubicBezTo>
                      <a:pt x="1395621" y="183865"/>
                      <a:pt x="1428053" y="155229"/>
                      <a:pt x="1440493" y="139679"/>
                    </a:cubicBezTo>
                    <a:cubicBezTo>
                      <a:pt x="1449897" y="127923"/>
                      <a:pt x="1455632" y="113431"/>
                      <a:pt x="1465545" y="102101"/>
                    </a:cubicBezTo>
                    <a:cubicBezTo>
                      <a:pt x="1484987" y="79882"/>
                      <a:pt x="1528176" y="39471"/>
                      <a:pt x="1528176" y="39471"/>
                    </a:cubicBezTo>
                    <a:cubicBezTo>
                      <a:pt x="1532351" y="26945"/>
                      <a:pt x="1528443" y="6797"/>
                      <a:pt x="1540702" y="1893"/>
                    </a:cubicBezTo>
                    <a:cubicBezTo>
                      <a:pt x="1556686" y="-4501"/>
                      <a:pt x="1575408" y="6720"/>
                      <a:pt x="1590806" y="14419"/>
                    </a:cubicBezTo>
                    <a:cubicBezTo>
                      <a:pt x="1617736" y="27884"/>
                      <a:pt x="1665962" y="64523"/>
                      <a:pt x="1665962" y="64523"/>
                    </a:cubicBezTo>
                    <a:cubicBezTo>
                      <a:pt x="1697448" y="158980"/>
                      <a:pt x="1654975" y="42547"/>
                      <a:pt x="1703540" y="139679"/>
                    </a:cubicBezTo>
                    <a:cubicBezTo>
                      <a:pt x="1723916" y="180431"/>
                      <a:pt x="1705220" y="178938"/>
                      <a:pt x="1741118" y="214836"/>
                    </a:cubicBezTo>
                    <a:cubicBezTo>
                      <a:pt x="1751763" y="225481"/>
                      <a:pt x="1766170" y="231537"/>
                      <a:pt x="1778696" y="239888"/>
                    </a:cubicBezTo>
                    <a:lnTo>
                      <a:pt x="1853852" y="164732"/>
                    </a:lnTo>
                    <a:cubicBezTo>
                      <a:pt x="1877155" y="141428"/>
                      <a:pt x="1884876" y="130430"/>
                      <a:pt x="1916482" y="114627"/>
                    </a:cubicBezTo>
                    <a:cubicBezTo>
                      <a:pt x="1928292" y="108722"/>
                      <a:pt x="1941534" y="106276"/>
                      <a:pt x="1954060" y="102101"/>
                    </a:cubicBezTo>
                    <a:cubicBezTo>
                      <a:pt x="1984437" y="71725"/>
                      <a:pt x="1985074" y="57192"/>
                      <a:pt x="2041743" y="89575"/>
                    </a:cubicBezTo>
                    <a:cubicBezTo>
                      <a:pt x="2054814" y="97044"/>
                      <a:pt x="2054029" y="119174"/>
                      <a:pt x="2066795" y="127153"/>
                    </a:cubicBezTo>
                    <a:cubicBezTo>
                      <a:pt x="2089188" y="141149"/>
                      <a:pt x="2119979" y="137558"/>
                      <a:pt x="2141951" y="152206"/>
                    </a:cubicBezTo>
                    <a:lnTo>
                      <a:pt x="2217107" y="202310"/>
                    </a:lnTo>
                    <a:cubicBezTo>
                      <a:pt x="2247338" y="247656"/>
                      <a:pt x="2235426" y="226423"/>
                      <a:pt x="2254685" y="264940"/>
                    </a:cubicBezTo>
                  </a:path>
                </a:pathLst>
              </a:custGeom>
              <a:noFill/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A061A90F-E264-A040-B4BA-69ACC937BB9F}"/>
                  </a:ext>
                </a:extLst>
              </p:cNvPr>
              <p:cNvSpPr/>
              <p:nvPr/>
            </p:nvSpPr>
            <p:spPr>
              <a:xfrm>
                <a:off x="4899764" y="859935"/>
                <a:ext cx="2254685" cy="264940"/>
              </a:xfrm>
              <a:custGeom>
                <a:avLst/>
                <a:gdLst>
                  <a:gd name="connsiteX0" fmla="*/ 0 w 2254685"/>
                  <a:gd name="connsiteY0" fmla="*/ 152206 h 264940"/>
                  <a:gd name="connsiteX1" fmla="*/ 100208 w 2254685"/>
                  <a:gd name="connsiteY1" fmla="*/ 39471 h 264940"/>
                  <a:gd name="connsiteX2" fmla="*/ 200417 w 2254685"/>
                  <a:gd name="connsiteY2" fmla="*/ 51997 h 264940"/>
                  <a:gd name="connsiteX3" fmla="*/ 225469 w 2254685"/>
                  <a:gd name="connsiteY3" fmla="*/ 89575 h 264940"/>
                  <a:gd name="connsiteX4" fmla="*/ 237995 w 2254685"/>
                  <a:gd name="connsiteY4" fmla="*/ 127153 h 264940"/>
                  <a:gd name="connsiteX5" fmla="*/ 263047 w 2254685"/>
                  <a:gd name="connsiteY5" fmla="*/ 152206 h 264940"/>
                  <a:gd name="connsiteX6" fmla="*/ 288099 w 2254685"/>
                  <a:gd name="connsiteY6" fmla="*/ 189784 h 264940"/>
                  <a:gd name="connsiteX7" fmla="*/ 325677 w 2254685"/>
                  <a:gd name="connsiteY7" fmla="*/ 202310 h 264940"/>
                  <a:gd name="connsiteX8" fmla="*/ 400833 w 2254685"/>
                  <a:gd name="connsiteY8" fmla="*/ 189784 h 264940"/>
                  <a:gd name="connsiteX9" fmla="*/ 450937 w 2254685"/>
                  <a:gd name="connsiteY9" fmla="*/ 177258 h 264940"/>
                  <a:gd name="connsiteX10" fmla="*/ 501041 w 2254685"/>
                  <a:gd name="connsiteY10" fmla="*/ 102101 h 264940"/>
                  <a:gd name="connsiteX11" fmla="*/ 576197 w 2254685"/>
                  <a:gd name="connsiteY11" fmla="*/ 51997 h 264940"/>
                  <a:gd name="connsiteX12" fmla="*/ 701458 w 2254685"/>
                  <a:gd name="connsiteY12" fmla="*/ 89575 h 264940"/>
                  <a:gd name="connsiteX13" fmla="*/ 739036 w 2254685"/>
                  <a:gd name="connsiteY13" fmla="*/ 102101 h 264940"/>
                  <a:gd name="connsiteX14" fmla="*/ 801666 w 2254685"/>
                  <a:gd name="connsiteY14" fmla="*/ 164732 h 264940"/>
                  <a:gd name="connsiteX15" fmla="*/ 814192 w 2254685"/>
                  <a:gd name="connsiteY15" fmla="*/ 202310 h 264940"/>
                  <a:gd name="connsiteX16" fmla="*/ 851770 w 2254685"/>
                  <a:gd name="connsiteY16" fmla="*/ 214836 h 264940"/>
                  <a:gd name="connsiteX17" fmla="*/ 914400 w 2254685"/>
                  <a:gd name="connsiteY17" fmla="*/ 227362 h 264940"/>
                  <a:gd name="connsiteX18" fmla="*/ 964504 w 2254685"/>
                  <a:gd name="connsiteY18" fmla="*/ 214836 h 264940"/>
                  <a:gd name="connsiteX19" fmla="*/ 977030 w 2254685"/>
                  <a:gd name="connsiteY19" fmla="*/ 164732 h 264940"/>
                  <a:gd name="connsiteX20" fmla="*/ 989556 w 2254685"/>
                  <a:gd name="connsiteY20" fmla="*/ 127153 h 264940"/>
                  <a:gd name="connsiteX21" fmla="*/ 1064713 w 2254685"/>
                  <a:gd name="connsiteY21" fmla="*/ 89575 h 264940"/>
                  <a:gd name="connsiteX22" fmla="*/ 1102291 w 2254685"/>
                  <a:gd name="connsiteY22" fmla="*/ 64523 h 264940"/>
                  <a:gd name="connsiteX23" fmla="*/ 1177447 w 2254685"/>
                  <a:gd name="connsiteY23" fmla="*/ 102101 h 264940"/>
                  <a:gd name="connsiteX24" fmla="*/ 1215025 w 2254685"/>
                  <a:gd name="connsiteY24" fmla="*/ 114627 h 264940"/>
                  <a:gd name="connsiteX25" fmla="*/ 1302707 w 2254685"/>
                  <a:gd name="connsiteY25" fmla="*/ 202310 h 264940"/>
                  <a:gd name="connsiteX26" fmla="*/ 1377863 w 2254685"/>
                  <a:gd name="connsiteY26" fmla="*/ 189784 h 264940"/>
                  <a:gd name="connsiteX27" fmla="*/ 1440493 w 2254685"/>
                  <a:gd name="connsiteY27" fmla="*/ 139679 h 264940"/>
                  <a:gd name="connsiteX28" fmla="*/ 1465545 w 2254685"/>
                  <a:gd name="connsiteY28" fmla="*/ 102101 h 264940"/>
                  <a:gd name="connsiteX29" fmla="*/ 1528176 w 2254685"/>
                  <a:gd name="connsiteY29" fmla="*/ 39471 h 264940"/>
                  <a:gd name="connsiteX30" fmla="*/ 1540702 w 2254685"/>
                  <a:gd name="connsiteY30" fmla="*/ 1893 h 264940"/>
                  <a:gd name="connsiteX31" fmla="*/ 1590806 w 2254685"/>
                  <a:gd name="connsiteY31" fmla="*/ 14419 h 264940"/>
                  <a:gd name="connsiteX32" fmla="*/ 1665962 w 2254685"/>
                  <a:gd name="connsiteY32" fmla="*/ 64523 h 264940"/>
                  <a:gd name="connsiteX33" fmla="*/ 1703540 w 2254685"/>
                  <a:gd name="connsiteY33" fmla="*/ 139679 h 264940"/>
                  <a:gd name="connsiteX34" fmla="*/ 1741118 w 2254685"/>
                  <a:gd name="connsiteY34" fmla="*/ 214836 h 264940"/>
                  <a:gd name="connsiteX35" fmla="*/ 1778696 w 2254685"/>
                  <a:gd name="connsiteY35" fmla="*/ 239888 h 264940"/>
                  <a:gd name="connsiteX36" fmla="*/ 1853852 w 2254685"/>
                  <a:gd name="connsiteY36" fmla="*/ 164732 h 264940"/>
                  <a:gd name="connsiteX37" fmla="*/ 1916482 w 2254685"/>
                  <a:gd name="connsiteY37" fmla="*/ 114627 h 264940"/>
                  <a:gd name="connsiteX38" fmla="*/ 1954060 w 2254685"/>
                  <a:gd name="connsiteY38" fmla="*/ 102101 h 264940"/>
                  <a:gd name="connsiteX39" fmla="*/ 2041743 w 2254685"/>
                  <a:gd name="connsiteY39" fmla="*/ 89575 h 264940"/>
                  <a:gd name="connsiteX40" fmla="*/ 2066795 w 2254685"/>
                  <a:gd name="connsiteY40" fmla="*/ 127153 h 264940"/>
                  <a:gd name="connsiteX41" fmla="*/ 2141951 w 2254685"/>
                  <a:gd name="connsiteY41" fmla="*/ 152206 h 264940"/>
                  <a:gd name="connsiteX42" fmla="*/ 2217107 w 2254685"/>
                  <a:gd name="connsiteY42" fmla="*/ 202310 h 264940"/>
                  <a:gd name="connsiteX43" fmla="*/ 2254685 w 2254685"/>
                  <a:gd name="connsiteY43" fmla="*/ 264940 h 26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254685" h="264940">
                    <a:moveTo>
                      <a:pt x="0" y="152206"/>
                    </a:moveTo>
                    <a:cubicBezTo>
                      <a:pt x="589" y="151382"/>
                      <a:pt x="62416" y="42907"/>
                      <a:pt x="100208" y="39471"/>
                    </a:cubicBezTo>
                    <a:cubicBezTo>
                      <a:pt x="133733" y="36423"/>
                      <a:pt x="167014" y="47822"/>
                      <a:pt x="200417" y="51997"/>
                    </a:cubicBezTo>
                    <a:cubicBezTo>
                      <a:pt x="208768" y="64523"/>
                      <a:pt x="218736" y="76110"/>
                      <a:pt x="225469" y="89575"/>
                    </a:cubicBezTo>
                    <a:cubicBezTo>
                      <a:pt x="231374" y="101385"/>
                      <a:pt x="231202" y="115831"/>
                      <a:pt x="237995" y="127153"/>
                    </a:cubicBezTo>
                    <a:cubicBezTo>
                      <a:pt x="244071" y="137280"/>
                      <a:pt x="255670" y="142984"/>
                      <a:pt x="263047" y="152206"/>
                    </a:cubicBezTo>
                    <a:cubicBezTo>
                      <a:pt x="272451" y="163962"/>
                      <a:pt x="276344" y="180380"/>
                      <a:pt x="288099" y="189784"/>
                    </a:cubicBezTo>
                    <a:cubicBezTo>
                      <a:pt x="298409" y="198032"/>
                      <a:pt x="313151" y="198135"/>
                      <a:pt x="325677" y="202310"/>
                    </a:cubicBezTo>
                    <a:cubicBezTo>
                      <a:pt x="350729" y="198135"/>
                      <a:pt x="375929" y="194765"/>
                      <a:pt x="400833" y="189784"/>
                    </a:cubicBezTo>
                    <a:cubicBezTo>
                      <a:pt x="417714" y="186408"/>
                      <a:pt x="437981" y="188594"/>
                      <a:pt x="450937" y="177258"/>
                    </a:cubicBezTo>
                    <a:cubicBezTo>
                      <a:pt x="473596" y="157431"/>
                      <a:pt x="475989" y="118802"/>
                      <a:pt x="501041" y="102101"/>
                    </a:cubicBezTo>
                    <a:lnTo>
                      <a:pt x="576197" y="51997"/>
                    </a:lnTo>
                    <a:cubicBezTo>
                      <a:pt x="651921" y="70928"/>
                      <a:pt x="609970" y="59079"/>
                      <a:pt x="701458" y="89575"/>
                    </a:cubicBezTo>
                    <a:lnTo>
                      <a:pt x="739036" y="102101"/>
                    </a:lnTo>
                    <a:cubicBezTo>
                      <a:pt x="759913" y="122978"/>
                      <a:pt x="792330" y="136723"/>
                      <a:pt x="801666" y="164732"/>
                    </a:cubicBezTo>
                    <a:cubicBezTo>
                      <a:pt x="805841" y="177258"/>
                      <a:pt x="804856" y="192974"/>
                      <a:pt x="814192" y="202310"/>
                    </a:cubicBezTo>
                    <a:cubicBezTo>
                      <a:pt x="823528" y="211646"/>
                      <a:pt x="838961" y="211634"/>
                      <a:pt x="851770" y="214836"/>
                    </a:cubicBezTo>
                    <a:cubicBezTo>
                      <a:pt x="872424" y="220000"/>
                      <a:pt x="893523" y="223187"/>
                      <a:pt x="914400" y="227362"/>
                    </a:cubicBezTo>
                    <a:cubicBezTo>
                      <a:pt x="931101" y="223187"/>
                      <a:pt x="952331" y="227009"/>
                      <a:pt x="964504" y="214836"/>
                    </a:cubicBezTo>
                    <a:cubicBezTo>
                      <a:pt x="976677" y="202663"/>
                      <a:pt x="972301" y="181285"/>
                      <a:pt x="977030" y="164732"/>
                    </a:cubicBezTo>
                    <a:cubicBezTo>
                      <a:pt x="980657" y="152036"/>
                      <a:pt x="981308" y="137464"/>
                      <a:pt x="989556" y="127153"/>
                    </a:cubicBezTo>
                    <a:cubicBezTo>
                      <a:pt x="1007216" y="105078"/>
                      <a:pt x="1039958" y="97826"/>
                      <a:pt x="1064713" y="89575"/>
                    </a:cubicBezTo>
                    <a:cubicBezTo>
                      <a:pt x="1077239" y="81224"/>
                      <a:pt x="1087441" y="66998"/>
                      <a:pt x="1102291" y="64523"/>
                    </a:cubicBezTo>
                    <a:cubicBezTo>
                      <a:pt x="1125904" y="60587"/>
                      <a:pt x="1161089" y="93922"/>
                      <a:pt x="1177447" y="102101"/>
                    </a:cubicBezTo>
                    <a:cubicBezTo>
                      <a:pt x="1189257" y="108006"/>
                      <a:pt x="1202499" y="110452"/>
                      <a:pt x="1215025" y="114627"/>
                    </a:cubicBezTo>
                    <a:cubicBezTo>
                      <a:pt x="1272453" y="200770"/>
                      <a:pt x="1236565" y="180263"/>
                      <a:pt x="1302707" y="202310"/>
                    </a:cubicBezTo>
                    <a:cubicBezTo>
                      <a:pt x="1327759" y="198135"/>
                      <a:pt x="1353769" y="197815"/>
                      <a:pt x="1377863" y="189784"/>
                    </a:cubicBezTo>
                    <a:cubicBezTo>
                      <a:pt x="1395621" y="183865"/>
                      <a:pt x="1428053" y="155229"/>
                      <a:pt x="1440493" y="139679"/>
                    </a:cubicBezTo>
                    <a:cubicBezTo>
                      <a:pt x="1449897" y="127923"/>
                      <a:pt x="1455632" y="113431"/>
                      <a:pt x="1465545" y="102101"/>
                    </a:cubicBezTo>
                    <a:cubicBezTo>
                      <a:pt x="1484987" y="79882"/>
                      <a:pt x="1528176" y="39471"/>
                      <a:pt x="1528176" y="39471"/>
                    </a:cubicBezTo>
                    <a:cubicBezTo>
                      <a:pt x="1532351" y="26945"/>
                      <a:pt x="1528443" y="6797"/>
                      <a:pt x="1540702" y="1893"/>
                    </a:cubicBezTo>
                    <a:cubicBezTo>
                      <a:pt x="1556686" y="-4501"/>
                      <a:pt x="1575408" y="6720"/>
                      <a:pt x="1590806" y="14419"/>
                    </a:cubicBezTo>
                    <a:cubicBezTo>
                      <a:pt x="1617736" y="27884"/>
                      <a:pt x="1665962" y="64523"/>
                      <a:pt x="1665962" y="64523"/>
                    </a:cubicBezTo>
                    <a:cubicBezTo>
                      <a:pt x="1697448" y="158980"/>
                      <a:pt x="1654975" y="42547"/>
                      <a:pt x="1703540" y="139679"/>
                    </a:cubicBezTo>
                    <a:cubicBezTo>
                      <a:pt x="1723916" y="180431"/>
                      <a:pt x="1705220" y="178938"/>
                      <a:pt x="1741118" y="214836"/>
                    </a:cubicBezTo>
                    <a:cubicBezTo>
                      <a:pt x="1751763" y="225481"/>
                      <a:pt x="1766170" y="231537"/>
                      <a:pt x="1778696" y="239888"/>
                    </a:cubicBezTo>
                    <a:lnTo>
                      <a:pt x="1853852" y="164732"/>
                    </a:lnTo>
                    <a:cubicBezTo>
                      <a:pt x="1877155" y="141428"/>
                      <a:pt x="1884876" y="130430"/>
                      <a:pt x="1916482" y="114627"/>
                    </a:cubicBezTo>
                    <a:cubicBezTo>
                      <a:pt x="1928292" y="108722"/>
                      <a:pt x="1941534" y="106276"/>
                      <a:pt x="1954060" y="102101"/>
                    </a:cubicBezTo>
                    <a:cubicBezTo>
                      <a:pt x="1984437" y="71725"/>
                      <a:pt x="1985074" y="57192"/>
                      <a:pt x="2041743" y="89575"/>
                    </a:cubicBezTo>
                    <a:cubicBezTo>
                      <a:pt x="2054814" y="97044"/>
                      <a:pt x="2054029" y="119174"/>
                      <a:pt x="2066795" y="127153"/>
                    </a:cubicBezTo>
                    <a:cubicBezTo>
                      <a:pt x="2089188" y="141149"/>
                      <a:pt x="2119979" y="137558"/>
                      <a:pt x="2141951" y="152206"/>
                    </a:cubicBezTo>
                    <a:lnTo>
                      <a:pt x="2217107" y="202310"/>
                    </a:lnTo>
                    <a:cubicBezTo>
                      <a:pt x="2247338" y="247656"/>
                      <a:pt x="2235426" y="226423"/>
                      <a:pt x="2254685" y="264940"/>
                    </a:cubicBezTo>
                  </a:path>
                </a:pathLst>
              </a:custGeom>
              <a:noFill/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494072A-A37F-0345-B6CC-7BB788D18CD8}"/>
                </a:ext>
              </a:extLst>
            </p:cNvPr>
            <p:cNvSpPr txBox="1"/>
            <p:nvPr/>
          </p:nvSpPr>
          <p:spPr>
            <a:xfrm>
              <a:off x="3123922" y="1466429"/>
              <a:ext cx="52610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7030A0"/>
                  </a:solidFill>
                </a:rPr>
                <a:t>DNA</a:t>
              </a:r>
            </a:p>
          </p:txBody>
        </p:sp>
      </p:grpSp>
      <p:sp>
        <p:nvSpPr>
          <p:cNvPr id="32" name="Oval 31" descr="A diagram showing the structure of a human cell. ">
            <a:extLst>
              <a:ext uri="{FF2B5EF4-FFF2-40B4-BE49-F238E27FC236}">
                <a16:creationId xmlns:a16="http://schemas.microsoft.com/office/drawing/2014/main" id="{DE1B2F48-345D-A443-BA38-E19948770ADF}"/>
              </a:ext>
            </a:extLst>
          </p:cNvPr>
          <p:cNvSpPr/>
          <p:nvPr/>
        </p:nvSpPr>
        <p:spPr>
          <a:xfrm>
            <a:off x="4416216" y="327201"/>
            <a:ext cx="3194137" cy="3031298"/>
          </a:xfrm>
          <a:prstGeom prst="ellipse">
            <a:avLst/>
          </a:prstGeom>
          <a:solidFill>
            <a:srgbClr val="E7FBE3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 descr="A diagram of the nucleus of a cell. ">
            <a:extLst>
              <a:ext uri="{FF2B5EF4-FFF2-40B4-BE49-F238E27FC236}">
                <a16:creationId xmlns:a16="http://schemas.microsoft.com/office/drawing/2014/main" id="{761B8066-60E4-B343-B1A7-93B9AB98DA39}"/>
              </a:ext>
            </a:extLst>
          </p:cNvPr>
          <p:cNvSpPr/>
          <p:nvPr/>
        </p:nvSpPr>
        <p:spPr>
          <a:xfrm>
            <a:off x="4598481" y="1042589"/>
            <a:ext cx="1726504" cy="1617946"/>
          </a:xfrm>
          <a:prstGeom prst="ellipse">
            <a:avLst/>
          </a:prstGeom>
          <a:solidFill>
            <a:srgbClr val="E1EEFF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F795E9-C1E0-2543-B41C-FDC35D7EFCB7}"/>
              </a:ext>
            </a:extLst>
          </p:cNvPr>
          <p:cNvSpPr txBox="1"/>
          <p:nvPr/>
        </p:nvSpPr>
        <p:spPr>
          <a:xfrm>
            <a:off x="5020530" y="2182853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nucleus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5E7EC1-8AF3-C143-9BDD-A4DDBB0F979D}"/>
              </a:ext>
            </a:extLst>
          </p:cNvPr>
          <p:cNvSpPr txBox="1"/>
          <p:nvPr/>
        </p:nvSpPr>
        <p:spPr>
          <a:xfrm>
            <a:off x="5492289" y="2888938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cytoplasm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D6D51E-FC91-7D47-A6E7-0C445936882B}"/>
              </a:ext>
            </a:extLst>
          </p:cNvPr>
          <p:cNvSpPr txBox="1"/>
          <p:nvPr/>
        </p:nvSpPr>
        <p:spPr>
          <a:xfrm>
            <a:off x="6184696" y="983558"/>
            <a:ext cx="1323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Adenovirus </a:t>
            </a: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</a:p>
        </p:txBody>
      </p:sp>
      <p:grpSp>
        <p:nvGrpSpPr>
          <p:cNvPr id="80" name="Group 79" descr="Squiggly lines representing the nucleus of a cell. ">
            <a:extLst>
              <a:ext uri="{FF2B5EF4-FFF2-40B4-BE49-F238E27FC236}">
                <a16:creationId xmlns:a16="http://schemas.microsoft.com/office/drawing/2014/main" id="{09978CDF-6296-B04B-A5BF-BBFD4A408E4B}"/>
              </a:ext>
            </a:extLst>
          </p:cNvPr>
          <p:cNvGrpSpPr/>
          <p:nvPr/>
        </p:nvGrpSpPr>
        <p:grpSpPr>
          <a:xfrm>
            <a:off x="5257688" y="1644840"/>
            <a:ext cx="423797" cy="239328"/>
            <a:chOff x="4899764" y="720061"/>
            <a:chExt cx="2265123" cy="404814"/>
          </a:xfrm>
        </p:grpSpPr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ABB86418-BC16-1949-B316-B497D6F4F778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AC883942-A371-C446-9398-F00B8F1F050E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Down Arrow 82" descr="A grey arrow pointing up. ">
            <a:extLst>
              <a:ext uri="{FF2B5EF4-FFF2-40B4-BE49-F238E27FC236}">
                <a16:creationId xmlns:a16="http://schemas.microsoft.com/office/drawing/2014/main" id="{CA4E6F07-CFEB-8E47-8616-542A34AE568A}"/>
              </a:ext>
            </a:extLst>
          </p:cNvPr>
          <p:cNvSpPr/>
          <p:nvPr/>
        </p:nvSpPr>
        <p:spPr>
          <a:xfrm rot="12553765">
            <a:off x="5614691" y="871617"/>
            <a:ext cx="186776" cy="697729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Down Arrow 83" descr="A grey arrow pointing down. ">
            <a:extLst>
              <a:ext uri="{FF2B5EF4-FFF2-40B4-BE49-F238E27FC236}">
                <a16:creationId xmlns:a16="http://schemas.microsoft.com/office/drawing/2014/main" id="{630EFE80-735A-AF46-A0F1-28CBE4FDCC3E}"/>
              </a:ext>
            </a:extLst>
          </p:cNvPr>
          <p:cNvSpPr/>
          <p:nvPr/>
        </p:nvSpPr>
        <p:spPr>
          <a:xfrm rot="18667552">
            <a:off x="6499389" y="672761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own Arrow 84" descr="A grey arrow pointing down. ">
            <a:extLst>
              <a:ext uri="{FF2B5EF4-FFF2-40B4-BE49-F238E27FC236}">
                <a16:creationId xmlns:a16="http://schemas.microsoft.com/office/drawing/2014/main" id="{2A49BD7B-08BD-134C-AEC9-8A53897FF54E}"/>
              </a:ext>
            </a:extLst>
          </p:cNvPr>
          <p:cNvSpPr/>
          <p:nvPr/>
        </p:nvSpPr>
        <p:spPr>
          <a:xfrm rot="20927831">
            <a:off x="6795254" y="1567679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 descr="A white rectangle shape. ">
            <a:extLst>
              <a:ext uri="{FF2B5EF4-FFF2-40B4-BE49-F238E27FC236}">
                <a16:creationId xmlns:a16="http://schemas.microsoft.com/office/drawing/2014/main" id="{5C9C6E34-D468-504C-98D3-451C304577C5}"/>
              </a:ext>
            </a:extLst>
          </p:cNvPr>
          <p:cNvSpPr/>
          <p:nvPr/>
        </p:nvSpPr>
        <p:spPr>
          <a:xfrm rot="17566222">
            <a:off x="7207706" y="2333581"/>
            <a:ext cx="635318" cy="1982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6" name="Group 39" descr="Illustration of a DNA cell. ">
            <a:extLst>
              <a:ext uri="{FF2B5EF4-FFF2-40B4-BE49-F238E27FC236}">
                <a16:creationId xmlns:a16="http://schemas.microsoft.com/office/drawing/2014/main" id="{A914358E-5924-CD49-AE83-4621EC5391DD}"/>
              </a:ext>
            </a:extLst>
          </p:cNvPr>
          <p:cNvGrpSpPr>
            <a:grpSpLocks/>
          </p:cNvGrpSpPr>
          <p:nvPr/>
        </p:nvGrpSpPr>
        <p:grpSpPr bwMode="auto">
          <a:xfrm>
            <a:off x="7732607" y="2375839"/>
            <a:ext cx="390766" cy="352691"/>
            <a:chOff x="990875" y="2151935"/>
            <a:chExt cx="2428457" cy="2213267"/>
          </a:xfrm>
        </p:grpSpPr>
        <p:sp>
          <p:nvSpPr>
            <p:cNvPr id="187" name="Octagon 2">
              <a:extLst>
                <a:ext uri="{FF2B5EF4-FFF2-40B4-BE49-F238E27FC236}">
                  <a16:creationId xmlns:a16="http://schemas.microsoft.com/office/drawing/2014/main" id="{9C5BDDAE-BA72-CD41-B7F3-D3491C5A9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768" y="2703872"/>
              <a:ext cx="1193969" cy="1150789"/>
            </a:xfrm>
            <a:prstGeom prst="octagon">
              <a:avLst>
                <a:gd name="adj" fmla="val 2928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88" name="Straight Connector 4">
              <a:extLst>
                <a:ext uri="{FF2B5EF4-FFF2-40B4-BE49-F238E27FC236}">
                  <a16:creationId xmlns:a16="http://schemas.microsoft.com/office/drawing/2014/main" id="{1BB4548E-5FDA-A746-AAB0-9E15BCCC0419}"/>
                </a:ext>
              </a:extLst>
            </p:cNvPr>
            <p:cNvCxnSpPr>
              <a:cxnSpLocks noChangeShapeType="1"/>
              <a:stCxn id="187" idx="2"/>
            </p:cNvCxnSpPr>
            <p:nvPr/>
          </p:nvCxnSpPr>
          <p:spPr bwMode="auto">
            <a:xfrm rot="5400000" flipH="1" flipV="1">
              <a:off x="2371553" y="2415107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9" name="Straight Connector 5">
              <a:extLst>
                <a:ext uri="{FF2B5EF4-FFF2-40B4-BE49-F238E27FC236}">
                  <a16:creationId xmlns:a16="http://schemas.microsoft.com/office/drawing/2014/main" id="{99799B13-5241-5C48-9E7F-B16BB100C7E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655550" y="3946163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0" name="Straight Connector 6">
              <a:extLst>
                <a:ext uri="{FF2B5EF4-FFF2-40B4-BE49-F238E27FC236}">
                  <a16:creationId xmlns:a16="http://schemas.microsoft.com/office/drawing/2014/main" id="{21411132-DC46-9946-AB3B-4C8D714F7D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931" y="3518046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1" name="Straight Connector 10">
              <a:extLst>
                <a:ext uri="{FF2B5EF4-FFF2-40B4-BE49-F238E27FC236}">
                  <a16:creationId xmlns:a16="http://schemas.microsoft.com/office/drawing/2014/main" id="{31316411-3996-0A43-8D3B-7BA9C984C9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1701" y="2818540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2" name="Straight Connector 11">
              <a:extLst>
                <a:ext uri="{FF2B5EF4-FFF2-40B4-BE49-F238E27FC236}">
                  <a16:creationId xmlns:a16="http://schemas.microsoft.com/office/drawing/2014/main" id="{59D6C6EB-063B-4148-9514-A9F16A3EA2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60813" y="2420796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3" name="Straight Connector 14">
              <a:extLst>
                <a:ext uri="{FF2B5EF4-FFF2-40B4-BE49-F238E27FC236}">
                  <a16:creationId xmlns:a16="http://schemas.microsoft.com/office/drawing/2014/main" id="{2E49910F-825E-9043-A5D4-443341A7A1C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349589" y="3955343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" name="Straight Connector 15">
              <a:extLst>
                <a:ext uri="{FF2B5EF4-FFF2-40B4-BE49-F238E27FC236}">
                  <a16:creationId xmlns:a16="http://schemas.microsoft.com/office/drawing/2014/main" id="{90A998A2-380C-5543-A312-37855326EA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00595" y="2865868"/>
              <a:ext cx="488477" cy="17369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" name="Straight Connector 19">
              <a:extLst>
                <a:ext uri="{FF2B5EF4-FFF2-40B4-BE49-F238E27FC236}">
                  <a16:creationId xmlns:a16="http://schemas.microsoft.com/office/drawing/2014/main" id="{5E8C5C3A-2731-4245-9292-AB96B0C9A6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8922" y="3513284"/>
              <a:ext cx="483572" cy="177606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6" name="TextBox 22">
              <a:extLst>
                <a:ext uri="{FF2B5EF4-FFF2-40B4-BE49-F238E27FC236}">
                  <a16:creationId xmlns:a16="http://schemas.microsoft.com/office/drawing/2014/main" id="{4D3182D6-8932-7C40-998E-C883B0DED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780" y="3046799"/>
              <a:ext cx="314336" cy="4547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7" name="Oval 23">
              <a:extLst>
                <a:ext uri="{FF2B5EF4-FFF2-40B4-BE49-F238E27FC236}">
                  <a16:creationId xmlns:a16="http://schemas.microsoft.com/office/drawing/2014/main" id="{9428AFC9-4E2E-9544-A1CC-7F4617A16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060" y="276734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8" name="Oval 24">
              <a:extLst>
                <a:ext uri="{FF2B5EF4-FFF2-40B4-BE49-F238E27FC236}">
                  <a16:creationId xmlns:a16="http://schemas.microsoft.com/office/drawing/2014/main" id="{82137FE0-FB00-644A-9B17-C635D8698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24" y="3680800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9" name="Oval 25">
              <a:extLst>
                <a:ext uri="{FF2B5EF4-FFF2-40B4-BE49-F238E27FC236}">
                  <a16:creationId xmlns:a16="http://schemas.microsoft.com/office/drawing/2014/main" id="{485EF702-0A2E-EA4E-AF2C-AB50B32B9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635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0" name="Oval 26">
              <a:extLst>
                <a:ext uri="{FF2B5EF4-FFF2-40B4-BE49-F238E27FC236}">
                  <a16:creationId xmlns:a16="http://schemas.microsoft.com/office/drawing/2014/main" id="{7C1DFE3C-3300-A045-9B27-349547A90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689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1" name="Oval 27">
              <a:extLst>
                <a:ext uri="{FF2B5EF4-FFF2-40B4-BE49-F238E27FC236}">
                  <a16:creationId xmlns:a16="http://schemas.microsoft.com/office/drawing/2014/main" id="{71211B61-BD28-804A-9CD4-8BB26B3C9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875" y="363940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2" name="Oval 28">
              <a:extLst>
                <a:ext uri="{FF2B5EF4-FFF2-40B4-BE49-F238E27FC236}">
                  <a16:creationId xmlns:a16="http://schemas.microsoft.com/office/drawing/2014/main" id="{8EDC1146-1CF5-B541-A700-0BCA4C97F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11" y="271491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3" name="Oval 29">
              <a:extLst>
                <a:ext uri="{FF2B5EF4-FFF2-40B4-BE49-F238E27FC236}">
                  <a16:creationId xmlns:a16="http://schemas.microsoft.com/office/drawing/2014/main" id="{063E7106-482C-384B-972C-21DAEBB97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300" y="2151935"/>
              <a:ext cx="153974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4" name="Oval 30">
              <a:extLst>
                <a:ext uri="{FF2B5EF4-FFF2-40B4-BE49-F238E27FC236}">
                  <a16:creationId xmlns:a16="http://schemas.microsoft.com/office/drawing/2014/main" id="{7CF50C3B-DBED-904C-BC16-F7CCBF288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751" y="218505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29" name="Group 39" descr="Illustration of a DNA cell. ">
            <a:extLst>
              <a:ext uri="{FF2B5EF4-FFF2-40B4-BE49-F238E27FC236}">
                <a16:creationId xmlns:a16="http://schemas.microsoft.com/office/drawing/2014/main" id="{3E5B06DD-197E-3544-87F0-28AF8D12470A}"/>
              </a:ext>
            </a:extLst>
          </p:cNvPr>
          <p:cNvGrpSpPr>
            <a:grpSpLocks/>
          </p:cNvGrpSpPr>
          <p:nvPr/>
        </p:nvGrpSpPr>
        <p:grpSpPr bwMode="auto">
          <a:xfrm>
            <a:off x="6765379" y="2406766"/>
            <a:ext cx="390766" cy="352691"/>
            <a:chOff x="990875" y="2151935"/>
            <a:chExt cx="2428457" cy="2213267"/>
          </a:xfrm>
        </p:grpSpPr>
        <p:sp>
          <p:nvSpPr>
            <p:cNvPr id="130" name="Octagon 2">
              <a:extLst>
                <a:ext uri="{FF2B5EF4-FFF2-40B4-BE49-F238E27FC236}">
                  <a16:creationId xmlns:a16="http://schemas.microsoft.com/office/drawing/2014/main" id="{5CBBA30B-9C62-DB48-B022-325C5D865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768" y="2703872"/>
              <a:ext cx="1193969" cy="1150789"/>
            </a:xfrm>
            <a:prstGeom prst="octagon">
              <a:avLst>
                <a:gd name="adj" fmla="val 2928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31" name="Straight Connector 4">
              <a:extLst>
                <a:ext uri="{FF2B5EF4-FFF2-40B4-BE49-F238E27FC236}">
                  <a16:creationId xmlns:a16="http://schemas.microsoft.com/office/drawing/2014/main" id="{0B3F65C7-33DA-8B48-9A8C-90FEAE785EF8}"/>
                </a:ext>
              </a:extLst>
            </p:cNvPr>
            <p:cNvCxnSpPr>
              <a:cxnSpLocks noChangeShapeType="1"/>
              <a:stCxn id="130" idx="2"/>
            </p:cNvCxnSpPr>
            <p:nvPr/>
          </p:nvCxnSpPr>
          <p:spPr bwMode="auto">
            <a:xfrm rot="5400000" flipH="1" flipV="1">
              <a:off x="2371553" y="2415107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2" name="Straight Connector 5">
              <a:extLst>
                <a:ext uri="{FF2B5EF4-FFF2-40B4-BE49-F238E27FC236}">
                  <a16:creationId xmlns:a16="http://schemas.microsoft.com/office/drawing/2014/main" id="{6DD9C5BF-56FC-014B-AF1C-1C4E6AE1AC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655550" y="3946163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" name="Straight Connector 6">
              <a:extLst>
                <a:ext uri="{FF2B5EF4-FFF2-40B4-BE49-F238E27FC236}">
                  <a16:creationId xmlns:a16="http://schemas.microsoft.com/office/drawing/2014/main" id="{9D141C5B-95E5-D54E-BFAE-9B732F273C9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931" y="3518046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" name="Straight Connector 10">
              <a:extLst>
                <a:ext uri="{FF2B5EF4-FFF2-40B4-BE49-F238E27FC236}">
                  <a16:creationId xmlns:a16="http://schemas.microsoft.com/office/drawing/2014/main" id="{46FBA291-038C-634B-9275-528F7471CA4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1701" y="2818540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Straight Connector 11">
              <a:extLst>
                <a:ext uri="{FF2B5EF4-FFF2-40B4-BE49-F238E27FC236}">
                  <a16:creationId xmlns:a16="http://schemas.microsoft.com/office/drawing/2014/main" id="{AEA9C5A2-C0AA-A043-8AFF-D2A05BA600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60813" y="2420796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Straight Connector 14">
              <a:extLst>
                <a:ext uri="{FF2B5EF4-FFF2-40B4-BE49-F238E27FC236}">
                  <a16:creationId xmlns:a16="http://schemas.microsoft.com/office/drawing/2014/main" id="{F87E06BF-A1D0-7243-AA75-718F5A3509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349589" y="3955343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Straight Connector 15">
              <a:extLst>
                <a:ext uri="{FF2B5EF4-FFF2-40B4-BE49-F238E27FC236}">
                  <a16:creationId xmlns:a16="http://schemas.microsoft.com/office/drawing/2014/main" id="{0343D214-08CD-B94C-8F9B-D4C10EA9E0A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00595" y="2865868"/>
              <a:ext cx="488477" cy="17369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Straight Connector 19">
              <a:extLst>
                <a:ext uri="{FF2B5EF4-FFF2-40B4-BE49-F238E27FC236}">
                  <a16:creationId xmlns:a16="http://schemas.microsoft.com/office/drawing/2014/main" id="{CD9FCD58-5BF2-CA44-A77C-BF67157E81C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8922" y="3513284"/>
              <a:ext cx="483572" cy="177606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9" name="TextBox 22">
              <a:extLst>
                <a:ext uri="{FF2B5EF4-FFF2-40B4-BE49-F238E27FC236}">
                  <a16:creationId xmlns:a16="http://schemas.microsoft.com/office/drawing/2014/main" id="{302FBD66-F18D-7F4F-9A81-3380C0E85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780" y="3046799"/>
              <a:ext cx="314336" cy="4547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Oval 23">
              <a:extLst>
                <a:ext uri="{FF2B5EF4-FFF2-40B4-BE49-F238E27FC236}">
                  <a16:creationId xmlns:a16="http://schemas.microsoft.com/office/drawing/2014/main" id="{67165847-A2FA-004C-9BAE-218A139A9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060" y="276734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1" name="Oval 24">
              <a:extLst>
                <a:ext uri="{FF2B5EF4-FFF2-40B4-BE49-F238E27FC236}">
                  <a16:creationId xmlns:a16="http://schemas.microsoft.com/office/drawing/2014/main" id="{0571B07D-73CF-A14E-80E7-FFB3635C3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24" y="3680800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2" name="Oval 25">
              <a:extLst>
                <a:ext uri="{FF2B5EF4-FFF2-40B4-BE49-F238E27FC236}">
                  <a16:creationId xmlns:a16="http://schemas.microsoft.com/office/drawing/2014/main" id="{13141099-EBA8-B142-B2B5-6B187D912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635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3" name="Oval 26">
              <a:extLst>
                <a:ext uri="{FF2B5EF4-FFF2-40B4-BE49-F238E27FC236}">
                  <a16:creationId xmlns:a16="http://schemas.microsoft.com/office/drawing/2014/main" id="{1A299BCE-5642-5D4C-B07C-9DD53744A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689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4" name="Oval 27">
              <a:extLst>
                <a:ext uri="{FF2B5EF4-FFF2-40B4-BE49-F238E27FC236}">
                  <a16:creationId xmlns:a16="http://schemas.microsoft.com/office/drawing/2014/main" id="{905F9F9B-6D89-6B4D-8432-5AABA1F7B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875" y="363940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5" name="Oval 28">
              <a:extLst>
                <a:ext uri="{FF2B5EF4-FFF2-40B4-BE49-F238E27FC236}">
                  <a16:creationId xmlns:a16="http://schemas.microsoft.com/office/drawing/2014/main" id="{B082573C-F986-6746-BEA0-BB40468E3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11" y="271491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6" name="Oval 29">
              <a:extLst>
                <a:ext uri="{FF2B5EF4-FFF2-40B4-BE49-F238E27FC236}">
                  <a16:creationId xmlns:a16="http://schemas.microsoft.com/office/drawing/2014/main" id="{2FCD4BF4-14F5-F244-BAF2-0FAD762CB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300" y="2151935"/>
              <a:ext cx="153974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7" name="Oval 30">
              <a:extLst>
                <a:ext uri="{FF2B5EF4-FFF2-40B4-BE49-F238E27FC236}">
                  <a16:creationId xmlns:a16="http://schemas.microsoft.com/office/drawing/2014/main" id="{53AE6A16-45DD-0C46-BD78-FAD51C8C3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751" y="218505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48" name="Group 39" descr="Illustration of a DNA cell. ">
            <a:extLst>
              <a:ext uri="{FF2B5EF4-FFF2-40B4-BE49-F238E27FC236}">
                <a16:creationId xmlns:a16="http://schemas.microsoft.com/office/drawing/2014/main" id="{948B0F8B-AC74-5F48-9052-7DF7C926BCF2}"/>
              </a:ext>
            </a:extLst>
          </p:cNvPr>
          <p:cNvGrpSpPr>
            <a:grpSpLocks/>
          </p:cNvGrpSpPr>
          <p:nvPr/>
        </p:nvGrpSpPr>
        <p:grpSpPr bwMode="auto">
          <a:xfrm>
            <a:off x="7406640" y="2754577"/>
            <a:ext cx="390766" cy="352691"/>
            <a:chOff x="990875" y="2151935"/>
            <a:chExt cx="2428457" cy="2213267"/>
          </a:xfrm>
        </p:grpSpPr>
        <p:sp>
          <p:nvSpPr>
            <p:cNvPr id="149" name="Octagon 2">
              <a:extLst>
                <a:ext uri="{FF2B5EF4-FFF2-40B4-BE49-F238E27FC236}">
                  <a16:creationId xmlns:a16="http://schemas.microsoft.com/office/drawing/2014/main" id="{0B48DED6-2382-324F-BF78-3C2D4180B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768" y="2703872"/>
              <a:ext cx="1193969" cy="1150789"/>
            </a:xfrm>
            <a:prstGeom prst="octagon">
              <a:avLst>
                <a:gd name="adj" fmla="val 2928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50" name="Straight Connector 4">
              <a:extLst>
                <a:ext uri="{FF2B5EF4-FFF2-40B4-BE49-F238E27FC236}">
                  <a16:creationId xmlns:a16="http://schemas.microsoft.com/office/drawing/2014/main" id="{6AEE0C8F-7E95-604E-9AF4-BEDB3A914D1B}"/>
                </a:ext>
              </a:extLst>
            </p:cNvPr>
            <p:cNvCxnSpPr>
              <a:cxnSpLocks noChangeShapeType="1"/>
              <a:stCxn id="149" idx="2"/>
            </p:cNvCxnSpPr>
            <p:nvPr/>
          </p:nvCxnSpPr>
          <p:spPr bwMode="auto">
            <a:xfrm rot="5400000" flipH="1" flipV="1">
              <a:off x="2371553" y="2415107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Straight Connector 5">
              <a:extLst>
                <a:ext uri="{FF2B5EF4-FFF2-40B4-BE49-F238E27FC236}">
                  <a16:creationId xmlns:a16="http://schemas.microsoft.com/office/drawing/2014/main" id="{EC5D7EA6-C2ED-A642-A6B7-16533A28EC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655550" y="3946163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Straight Connector 6">
              <a:extLst>
                <a:ext uri="{FF2B5EF4-FFF2-40B4-BE49-F238E27FC236}">
                  <a16:creationId xmlns:a16="http://schemas.microsoft.com/office/drawing/2014/main" id="{AD4587FC-4671-9840-B39D-68379961FF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931" y="3518046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Straight Connector 10">
              <a:extLst>
                <a:ext uri="{FF2B5EF4-FFF2-40B4-BE49-F238E27FC236}">
                  <a16:creationId xmlns:a16="http://schemas.microsoft.com/office/drawing/2014/main" id="{E39AEB81-B302-5643-B006-FE88CA56DE5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1701" y="2818540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" name="Straight Connector 11">
              <a:extLst>
                <a:ext uri="{FF2B5EF4-FFF2-40B4-BE49-F238E27FC236}">
                  <a16:creationId xmlns:a16="http://schemas.microsoft.com/office/drawing/2014/main" id="{ABF64FF9-76EA-364C-84D2-01145F7EB2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60813" y="2420796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Straight Connector 14">
              <a:extLst>
                <a:ext uri="{FF2B5EF4-FFF2-40B4-BE49-F238E27FC236}">
                  <a16:creationId xmlns:a16="http://schemas.microsoft.com/office/drawing/2014/main" id="{7C2BF64C-AA03-924B-8FA0-AE0C69216E4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349589" y="3955343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Straight Connector 15">
              <a:extLst>
                <a:ext uri="{FF2B5EF4-FFF2-40B4-BE49-F238E27FC236}">
                  <a16:creationId xmlns:a16="http://schemas.microsoft.com/office/drawing/2014/main" id="{958DFF93-099B-0945-933B-D16A72F5286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00595" y="2865868"/>
              <a:ext cx="488477" cy="17369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Straight Connector 19">
              <a:extLst>
                <a:ext uri="{FF2B5EF4-FFF2-40B4-BE49-F238E27FC236}">
                  <a16:creationId xmlns:a16="http://schemas.microsoft.com/office/drawing/2014/main" id="{AA30173B-78CC-704F-8128-A6CC0E2FF6E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8922" y="3513284"/>
              <a:ext cx="483572" cy="177606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8" name="TextBox 22">
              <a:extLst>
                <a:ext uri="{FF2B5EF4-FFF2-40B4-BE49-F238E27FC236}">
                  <a16:creationId xmlns:a16="http://schemas.microsoft.com/office/drawing/2014/main" id="{1DEF65DC-3A39-394E-9454-B922ECD3D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780" y="3046799"/>
              <a:ext cx="314336" cy="4547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9" name="Oval 23">
              <a:extLst>
                <a:ext uri="{FF2B5EF4-FFF2-40B4-BE49-F238E27FC236}">
                  <a16:creationId xmlns:a16="http://schemas.microsoft.com/office/drawing/2014/main" id="{E660F646-09C9-AB45-AF88-E3AB74A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060" y="276734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0" name="Oval 24">
              <a:extLst>
                <a:ext uri="{FF2B5EF4-FFF2-40B4-BE49-F238E27FC236}">
                  <a16:creationId xmlns:a16="http://schemas.microsoft.com/office/drawing/2014/main" id="{797EB947-A3AD-2F42-B913-3963D5E25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24" y="3680800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1" name="Oval 25">
              <a:extLst>
                <a:ext uri="{FF2B5EF4-FFF2-40B4-BE49-F238E27FC236}">
                  <a16:creationId xmlns:a16="http://schemas.microsoft.com/office/drawing/2014/main" id="{06AF15F5-751E-0349-810D-D6295F6F9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635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2" name="Oval 26">
              <a:extLst>
                <a:ext uri="{FF2B5EF4-FFF2-40B4-BE49-F238E27FC236}">
                  <a16:creationId xmlns:a16="http://schemas.microsoft.com/office/drawing/2014/main" id="{D44925FC-ED6D-654D-B028-7EA79F712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689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3" name="Oval 27">
              <a:extLst>
                <a:ext uri="{FF2B5EF4-FFF2-40B4-BE49-F238E27FC236}">
                  <a16:creationId xmlns:a16="http://schemas.microsoft.com/office/drawing/2014/main" id="{5841A8FA-A1CA-3E49-A50B-6441910DE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875" y="363940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4" name="Oval 28">
              <a:extLst>
                <a:ext uri="{FF2B5EF4-FFF2-40B4-BE49-F238E27FC236}">
                  <a16:creationId xmlns:a16="http://schemas.microsoft.com/office/drawing/2014/main" id="{35A55283-925A-9D47-ABEC-E2F18EDBA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11" y="271491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5" name="Oval 29">
              <a:extLst>
                <a:ext uri="{FF2B5EF4-FFF2-40B4-BE49-F238E27FC236}">
                  <a16:creationId xmlns:a16="http://schemas.microsoft.com/office/drawing/2014/main" id="{F1102868-597D-0044-A48B-946083050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300" y="2151935"/>
              <a:ext cx="153974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6" name="Oval 30">
              <a:extLst>
                <a:ext uri="{FF2B5EF4-FFF2-40B4-BE49-F238E27FC236}">
                  <a16:creationId xmlns:a16="http://schemas.microsoft.com/office/drawing/2014/main" id="{7FF4FC89-F760-724A-B29C-BA9FECC4A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751" y="218505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87" name="Group 39" descr="Illustration of a DNA cell. ">
            <a:extLst>
              <a:ext uri="{FF2B5EF4-FFF2-40B4-BE49-F238E27FC236}">
                <a16:creationId xmlns:a16="http://schemas.microsoft.com/office/drawing/2014/main" id="{CD0969B2-B304-2744-B311-3734FF857AA9}"/>
              </a:ext>
            </a:extLst>
          </p:cNvPr>
          <p:cNvGrpSpPr>
            <a:grpSpLocks/>
          </p:cNvGrpSpPr>
          <p:nvPr/>
        </p:nvGrpSpPr>
        <p:grpSpPr bwMode="auto">
          <a:xfrm>
            <a:off x="7225366" y="2217186"/>
            <a:ext cx="390766" cy="352691"/>
            <a:chOff x="990875" y="2151935"/>
            <a:chExt cx="2428457" cy="2213267"/>
          </a:xfrm>
        </p:grpSpPr>
        <p:sp>
          <p:nvSpPr>
            <p:cNvPr id="92" name="Octagon 2">
              <a:extLst>
                <a:ext uri="{FF2B5EF4-FFF2-40B4-BE49-F238E27FC236}">
                  <a16:creationId xmlns:a16="http://schemas.microsoft.com/office/drawing/2014/main" id="{1A3556E6-9F3C-C143-82B7-7C4D7FC87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768" y="2703872"/>
              <a:ext cx="1193969" cy="1150789"/>
            </a:xfrm>
            <a:prstGeom prst="octagon">
              <a:avLst>
                <a:gd name="adj" fmla="val 2928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Connector 4">
              <a:extLst>
                <a:ext uri="{FF2B5EF4-FFF2-40B4-BE49-F238E27FC236}">
                  <a16:creationId xmlns:a16="http://schemas.microsoft.com/office/drawing/2014/main" id="{99FAEA7B-2CCB-CF4C-AFFA-C7FB803B4510}"/>
                </a:ext>
              </a:extLst>
            </p:cNvPr>
            <p:cNvCxnSpPr>
              <a:cxnSpLocks noChangeShapeType="1"/>
              <a:stCxn id="92" idx="2"/>
            </p:cNvCxnSpPr>
            <p:nvPr/>
          </p:nvCxnSpPr>
          <p:spPr bwMode="auto">
            <a:xfrm rot="5400000" flipH="1" flipV="1">
              <a:off x="2371553" y="2415107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Straight Connector 5">
              <a:extLst>
                <a:ext uri="{FF2B5EF4-FFF2-40B4-BE49-F238E27FC236}">
                  <a16:creationId xmlns:a16="http://schemas.microsoft.com/office/drawing/2014/main" id="{EFB20B02-C581-2443-90C9-21DC189D1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655550" y="3946163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Straight Connector 6">
              <a:extLst>
                <a:ext uri="{FF2B5EF4-FFF2-40B4-BE49-F238E27FC236}">
                  <a16:creationId xmlns:a16="http://schemas.microsoft.com/office/drawing/2014/main" id="{F9E8AE38-2900-5F4C-8160-3F1B9F70CEA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931" y="3518046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Straight Connector 10">
              <a:extLst>
                <a:ext uri="{FF2B5EF4-FFF2-40B4-BE49-F238E27FC236}">
                  <a16:creationId xmlns:a16="http://schemas.microsoft.com/office/drawing/2014/main" id="{F2EDB208-CCD6-1F45-9DCA-0C48997BBF7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1701" y="2818540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Straight Connector 11">
              <a:extLst>
                <a:ext uri="{FF2B5EF4-FFF2-40B4-BE49-F238E27FC236}">
                  <a16:creationId xmlns:a16="http://schemas.microsoft.com/office/drawing/2014/main" id="{46AC0B0B-5732-7543-A844-821ADAA7F0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60813" y="2420796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" name="Straight Connector 14">
              <a:extLst>
                <a:ext uri="{FF2B5EF4-FFF2-40B4-BE49-F238E27FC236}">
                  <a16:creationId xmlns:a16="http://schemas.microsoft.com/office/drawing/2014/main" id="{06C2FEA0-D9D7-6041-8900-363597D6B9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349589" y="3955343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Straight Connector 15">
              <a:extLst>
                <a:ext uri="{FF2B5EF4-FFF2-40B4-BE49-F238E27FC236}">
                  <a16:creationId xmlns:a16="http://schemas.microsoft.com/office/drawing/2014/main" id="{2EC179D2-5AFE-E447-9DCD-95A0338EBA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00595" y="2865868"/>
              <a:ext cx="488477" cy="17369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Straight Connector 19">
              <a:extLst>
                <a:ext uri="{FF2B5EF4-FFF2-40B4-BE49-F238E27FC236}">
                  <a16:creationId xmlns:a16="http://schemas.microsoft.com/office/drawing/2014/main" id="{BEC9F36A-5B06-1E43-AF57-844FC2B789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8922" y="3513284"/>
              <a:ext cx="483572" cy="177606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1" name="TextBox 22">
              <a:extLst>
                <a:ext uri="{FF2B5EF4-FFF2-40B4-BE49-F238E27FC236}">
                  <a16:creationId xmlns:a16="http://schemas.microsoft.com/office/drawing/2014/main" id="{AB538D18-C43A-284D-B761-FB2B8B4B6A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780" y="3046799"/>
              <a:ext cx="314336" cy="4547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Oval 23">
              <a:extLst>
                <a:ext uri="{FF2B5EF4-FFF2-40B4-BE49-F238E27FC236}">
                  <a16:creationId xmlns:a16="http://schemas.microsoft.com/office/drawing/2014/main" id="{996A1073-91F6-9344-8AB4-105183DF4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060" y="276734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3" name="Oval 24">
              <a:extLst>
                <a:ext uri="{FF2B5EF4-FFF2-40B4-BE49-F238E27FC236}">
                  <a16:creationId xmlns:a16="http://schemas.microsoft.com/office/drawing/2014/main" id="{5E758BEB-D6AB-224B-8D11-A263B8DA8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24" y="3680800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4" name="Oval 25">
              <a:extLst>
                <a:ext uri="{FF2B5EF4-FFF2-40B4-BE49-F238E27FC236}">
                  <a16:creationId xmlns:a16="http://schemas.microsoft.com/office/drawing/2014/main" id="{F86D4755-B58D-9649-83F4-200AE2BE9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635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5" name="Oval 26">
              <a:extLst>
                <a:ext uri="{FF2B5EF4-FFF2-40B4-BE49-F238E27FC236}">
                  <a16:creationId xmlns:a16="http://schemas.microsoft.com/office/drawing/2014/main" id="{D3976581-4438-6B4F-B0DC-BEAD50BEE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689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Oval 27">
              <a:extLst>
                <a:ext uri="{FF2B5EF4-FFF2-40B4-BE49-F238E27FC236}">
                  <a16:creationId xmlns:a16="http://schemas.microsoft.com/office/drawing/2014/main" id="{D46EC5C8-CA20-6E42-94B5-336D91B91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875" y="363940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7" name="Oval 28">
              <a:extLst>
                <a:ext uri="{FF2B5EF4-FFF2-40B4-BE49-F238E27FC236}">
                  <a16:creationId xmlns:a16="http://schemas.microsoft.com/office/drawing/2014/main" id="{3137DAE7-2D77-2B4E-836D-8003962D3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11" y="271491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8" name="Oval 29">
              <a:extLst>
                <a:ext uri="{FF2B5EF4-FFF2-40B4-BE49-F238E27FC236}">
                  <a16:creationId xmlns:a16="http://schemas.microsoft.com/office/drawing/2014/main" id="{CC11FA1D-197B-4440-AEF1-C0624AD89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300" y="2151935"/>
              <a:ext cx="153974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9" name="Oval 30">
              <a:extLst>
                <a:ext uri="{FF2B5EF4-FFF2-40B4-BE49-F238E27FC236}">
                  <a16:creationId xmlns:a16="http://schemas.microsoft.com/office/drawing/2014/main" id="{757E1F3F-B0C3-1F4E-BD85-9243B2A11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751" y="218505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48" name="Group 39" descr="Illustration of a DNA cell. ">
            <a:extLst>
              <a:ext uri="{FF2B5EF4-FFF2-40B4-BE49-F238E27FC236}">
                <a16:creationId xmlns:a16="http://schemas.microsoft.com/office/drawing/2014/main" id="{8DC4955C-EB89-644B-A7F9-1BAFAA6B92EB}"/>
              </a:ext>
            </a:extLst>
          </p:cNvPr>
          <p:cNvGrpSpPr>
            <a:grpSpLocks/>
          </p:cNvGrpSpPr>
          <p:nvPr/>
        </p:nvGrpSpPr>
        <p:grpSpPr bwMode="auto">
          <a:xfrm>
            <a:off x="6791960" y="2032392"/>
            <a:ext cx="390766" cy="352691"/>
            <a:chOff x="990875" y="2151935"/>
            <a:chExt cx="2428457" cy="2213267"/>
          </a:xfrm>
        </p:grpSpPr>
        <p:sp>
          <p:nvSpPr>
            <p:cNvPr id="249" name="Octagon 2">
              <a:extLst>
                <a:ext uri="{FF2B5EF4-FFF2-40B4-BE49-F238E27FC236}">
                  <a16:creationId xmlns:a16="http://schemas.microsoft.com/office/drawing/2014/main" id="{1CB54236-A1C6-BA46-8DE1-59E6E8FD2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768" y="2703872"/>
              <a:ext cx="1193969" cy="1150789"/>
            </a:xfrm>
            <a:prstGeom prst="octagon">
              <a:avLst>
                <a:gd name="adj" fmla="val 2928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250" name="Straight Connector 4">
              <a:extLst>
                <a:ext uri="{FF2B5EF4-FFF2-40B4-BE49-F238E27FC236}">
                  <a16:creationId xmlns:a16="http://schemas.microsoft.com/office/drawing/2014/main" id="{95BD7D7B-5B1F-024B-8F18-5A34E8903D88}"/>
                </a:ext>
              </a:extLst>
            </p:cNvPr>
            <p:cNvCxnSpPr>
              <a:cxnSpLocks noChangeShapeType="1"/>
              <a:stCxn id="249" idx="2"/>
            </p:cNvCxnSpPr>
            <p:nvPr/>
          </p:nvCxnSpPr>
          <p:spPr bwMode="auto">
            <a:xfrm rot="5400000" flipH="1" flipV="1">
              <a:off x="2371553" y="2415107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1" name="Straight Connector 5">
              <a:extLst>
                <a:ext uri="{FF2B5EF4-FFF2-40B4-BE49-F238E27FC236}">
                  <a16:creationId xmlns:a16="http://schemas.microsoft.com/office/drawing/2014/main" id="{5A4E7A12-C1F8-FC44-923D-F034D11D6FE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655550" y="3946163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2" name="Straight Connector 6">
              <a:extLst>
                <a:ext uri="{FF2B5EF4-FFF2-40B4-BE49-F238E27FC236}">
                  <a16:creationId xmlns:a16="http://schemas.microsoft.com/office/drawing/2014/main" id="{01A11A9A-7A94-BF4D-B402-288178C1F9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931" y="3518046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3" name="Straight Connector 10">
              <a:extLst>
                <a:ext uri="{FF2B5EF4-FFF2-40B4-BE49-F238E27FC236}">
                  <a16:creationId xmlns:a16="http://schemas.microsoft.com/office/drawing/2014/main" id="{E62F53B9-F811-F444-80AD-5B606E219D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1701" y="2818540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4" name="Straight Connector 11">
              <a:extLst>
                <a:ext uri="{FF2B5EF4-FFF2-40B4-BE49-F238E27FC236}">
                  <a16:creationId xmlns:a16="http://schemas.microsoft.com/office/drawing/2014/main" id="{37109719-BF0C-5546-82CB-0D4F72E24E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60813" y="2420796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5" name="Straight Connector 14">
              <a:extLst>
                <a:ext uri="{FF2B5EF4-FFF2-40B4-BE49-F238E27FC236}">
                  <a16:creationId xmlns:a16="http://schemas.microsoft.com/office/drawing/2014/main" id="{A8E858D6-1686-5746-A636-6C32764E738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349589" y="3955343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" name="Straight Connector 15">
              <a:extLst>
                <a:ext uri="{FF2B5EF4-FFF2-40B4-BE49-F238E27FC236}">
                  <a16:creationId xmlns:a16="http://schemas.microsoft.com/office/drawing/2014/main" id="{F0002E68-5DC2-0D44-A796-4F46A84D30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00595" y="2865868"/>
              <a:ext cx="488477" cy="17369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7" name="Straight Connector 19">
              <a:extLst>
                <a:ext uri="{FF2B5EF4-FFF2-40B4-BE49-F238E27FC236}">
                  <a16:creationId xmlns:a16="http://schemas.microsoft.com/office/drawing/2014/main" id="{6CC748C3-9D2A-D742-9B83-F17950F1063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8922" y="3513284"/>
              <a:ext cx="483572" cy="177606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8" name="TextBox 22">
              <a:extLst>
                <a:ext uri="{FF2B5EF4-FFF2-40B4-BE49-F238E27FC236}">
                  <a16:creationId xmlns:a16="http://schemas.microsoft.com/office/drawing/2014/main" id="{1E7255DC-061C-5D49-9105-41D218020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780" y="3046799"/>
              <a:ext cx="314336" cy="4547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Oval 23">
              <a:extLst>
                <a:ext uri="{FF2B5EF4-FFF2-40B4-BE49-F238E27FC236}">
                  <a16:creationId xmlns:a16="http://schemas.microsoft.com/office/drawing/2014/main" id="{E8E7E334-9A37-B84B-A7C8-C91543627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060" y="276734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0" name="Oval 24">
              <a:extLst>
                <a:ext uri="{FF2B5EF4-FFF2-40B4-BE49-F238E27FC236}">
                  <a16:creationId xmlns:a16="http://schemas.microsoft.com/office/drawing/2014/main" id="{FBE79878-7574-3B44-A749-F2C22C274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24" y="3680800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1" name="Oval 25">
              <a:extLst>
                <a:ext uri="{FF2B5EF4-FFF2-40B4-BE49-F238E27FC236}">
                  <a16:creationId xmlns:a16="http://schemas.microsoft.com/office/drawing/2014/main" id="{10562F0D-4FF8-FF44-A678-4B48C64E1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635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2" name="Oval 26">
              <a:extLst>
                <a:ext uri="{FF2B5EF4-FFF2-40B4-BE49-F238E27FC236}">
                  <a16:creationId xmlns:a16="http://schemas.microsoft.com/office/drawing/2014/main" id="{5F9E61EF-6947-C249-8053-445A597EB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689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3" name="Oval 27">
              <a:extLst>
                <a:ext uri="{FF2B5EF4-FFF2-40B4-BE49-F238E27FC236}">
                  <a16:creationId xmlns:a16="http://schemas.microsoft.com/office/drawing/2014/main" id="{D7604A39-BDE0-6541-A490-0D9C10648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875" y="363940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4" name="Oval 28">
              <a:extLst>
                <a:ext uri="{FF2B5EF4-FFF2-40B4-BE49-F238E27FC236}">
                  <a16:creationId xmlns:a16="http://schemas.microsoft.com/office/drawing/2014/main" id="{7F0ACB6B-064F-AE47-BEDE-54D2F460C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11" y="271491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5" name="Oval 29">
              <a:extLst>
                <a:ext uri="{FF2B5EF4-FFF2-40B4-BE49-F238E27FC236}">
                  <a16:creationId xmlns:a16="http://schemas.microsoft.com/office/drawing/2014/main" id="{500C3D12-9D4D-794B-8236-161DD55AE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300" y="2151935"/>
              <a:ext cx="153974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6" name="Oval 30">
              <a:extLst>
                <a:ext uri="{FF2B5EF4-FFF2-40B4-BE49-F238E27FC236}">
                  <a16:creationId xmlns:a16="http://schemas.microsoft.com/office/drawing/2014/main" id="{4AFA0E53-8DA7-1F47-97B4-9216D624E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751" y="218505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267" name="TextBox 266">
            <a:extLst>
              <a:ext uri="{FF2B5EF4-FFF2-40B4-BE49-F238E27FC236}">
                <a16:creationId xmlns:a16="http://schemas.microsoft.com/office/drawing/2014/main" id="{1FA6EC95-7118-6A4F-B6A9-C0D727FE394A}"/>
              </a:ext>
            </a:extLst>
          </p:cNvPr>
          <p:cNvSpPr txBox="1"/>
          <p:nvPr/>
        </p:nvSpPr>
        <p:spPr>
          <a:xfrm>
            <a:off x="99960" y="3483266"/>
            <a:ext cx="2105128" cy="233910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95A9D"/>
                </a:solidFill>
              </a:rPr>
              <a:t>2. RNA virus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eg.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coronavirus)</a:t>
            </a:r>
          </a:p>
          <a:p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Fatty coat stolen 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 infected cell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Protein shell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Spike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95A9D"/>
                </a:solidFill>
              </a:rPr>
              <a:t>RNA code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13654B-BAF7-3C40-A0CE-E4123587B021}"/>
              </a:ext>
            </a:extLst>
          </p:cNvPr>
          <p:cNvSpPr txBox="1"/>
          <p:nvPr/>
        </p:nvSpPr>
        <p:spPr>
          <a:xfrm>
            <a:off x="8624299" y="496291"/>
            <a:ext cx="315349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Virus enters cell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Viral 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enters nucleus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Viral 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makes</a:t>
            </a:r>
            <a:r>
              <a:rPr lang="en-US" b="1" dirty="0"/>
              <a:t> </a:t>
            </a:r>
            <a:r>
              <a:rPr lang="en-US" b="1" dirty="0">
                <a:solidFill>
                  <a:srgbClr val="BA56FF"/>
                </a:solidFill>
              </a:rPr>
              <a:t>viral RNA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BA56FF"/>
                </a:solidFill>
              </a:rPr>
              <a:t>Viral 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makes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make new viruses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Cell bursts releasing viruses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Viruses infect new cells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Infection eliminated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by immune response</a:t>
            </a:r>
          </a:p>
        </p:txBody>
      </p:sp>
      <p:grpSp>
        <p:nvGrpSpPr>
          <p:cNvPr id="661" name="Group 660" descr="Illustration of an RNA cell. ">
            <a:extLst>
              <a:ext uri="{FF2B5EF4-FFF2-40B4-BE49-F238E27FC236}">
                <a16:creationId xmlns:a16="http://schemas.microsoft.com/office/drawing/2014/main" id="{A8005621-8FA5-3F42-942E-77A32102472F}"/>
              </a:ext>
            </a:extLst>
          </p:cNvPr>
          <p:cNvGrpSpPr/>
          <p:nvPr/>
        </p:nvGrpSpPr>
        <p:grpSpPr>
          <a:xfrm>
            <a:off x="2510500" y="4298817"/>
            <a:ext cx="1377169" cy="1354466"/>
            <a:chOff x="2510500" y="4298817"/>
            <a:chExt cx="1377169" cy="1354466"/>
          </a:xfrm>
        </p:grpSpPr>
        <p:sp>
          <p:nvSpPr>
            <p:cNvPr id="274" name="Octagon 2">
              <a:extLst>
                <a:ext uri="{FF2B5EF4-FFF2-40B4-BE49-F238E27FC236}">
                  <a16:creationId xmlns:a16="http://schemas.microsoft.com/office/drawing/2014/main" id="{A1EF0617-D4B3-2746-8405-62BBDB268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251" y="4628843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83" name="TextBox 22">
              <a:extLst>
                <a:ext uri="{FF2B5EF4-FFF2-40B4-BE49-F238E27FC236}">
                  <a16:creationId xmlns:a16="http://schemas.microsoft.com/office/drawing/2014/main" id="{6E5F54B2-9C52-FB48-B4EC-A4CB6BDC1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890" y="4826111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8982984C-11BE-9C48-A8CB-4EFE71B11998}"/>
                </a:ext>
              </a:extLst>
            </p:cNvPr>
            <p:cNvSpPr/>
            <p:nvPr/>
          </p:nvSpPr>
          <p:spPr>
            <a:xfrm>
              <a:off x="2982501" y="4943788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D95A9D"/>
                </a:solidFill>
              </a:endParaRPr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33FBBEC1-BCC7-F14C-8948-E635D6FE3B8E}"/>
                </a:ext>
              </a:extLst>
            </p:cNvPr>
            <p:cNvSpPr/>
            <p:nvPr/>
          </p:nvSpPr>
          <p:spPr>
            <a:xfrm>
              <a:off x="2980548" y="5026482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1E99BBE4-D431-6647-BCB8-21EAFDE5F387}"/>
                </a:ext>
              </a:extLst>
            </p:cNvPr>
            <p:cNvSpPr txBox="1"/>
            <p:nvPr/>
          </p:nvSpPr>
          <p:spPr>
            <a:xfrm>
              <a:off x="2931038" y="4681295"/>
              <a:ext cx="51328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D95A9D"/>
                  </a:solidFill>
                </a:rPr>
                <a:t>RNA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ED18864-A700-FF40-8AE7-6519B094B4FE}"/>
                </a:ext>
              </a:extLst>
            </p:cNvPr>
            <p:cNvSpPr/>
            <p:nvPr/>
          </p:nvSpPr>
          <p:spPr>
            <a:xfrm>
              <a:off x="2738546" y="4509684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3" name="Group 292">
              <a:extLst>
                <a:ext uri="{FF2B5EF4-FFF2-40B4-BE49-F238E27FC236}">
                  <a16:creationId xmlns:a16="http://schemas.microsoft.com/office/drawing/2014/main" id="{719EA89A-4F83-924B-A5BB-50E94CC3875D}"/>
                </a:ext>
              </a:extLst>
            </p:cNvPr>
            <p:cNvGrpSpPr/>
            <p:nvPr/>
          </p:nvGrpSpPr>
          <p:grpSpPr>
            <a:xfrm rot="2235724">
              <a:off x="3287558" y="4302223"/>
              <a:ext cx="114227" cy="262357"/>
              <a:chOff x="3075031" y="3804187"/>
              <a:chExt cx="114227" cy="262357"/>
            </a:xfrm>
          </p:grpSpPr>
          <p:cxnSp>
            <p:nvCxnSpPr>
              <p:cNvPr id="294" name="Straight Connector 11">
                <a:extLst>
                  <a:ext uri="{FF2B5EF4-FFF2-40B4-BE49-F238E27FC236}">
                    <a16:creationId xmlns:a16="http://schemas.microsoft.com/office/drawing/2014/main" id="{C6A9652F-D5F5-C447-A5CC-22B4A31268B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5" name="Oval 29">
                <a:extLst>
                  <a:ext uri="{FF2B5EF4-FFF2-40B4-BE49-F238E27FC236}">
                    <a16:creationId xmlns:a16="http://schemas.microsoft.com/office/drawing/2014/main" id="{1991F1E6-8455-9445-AA7F-8123E7F55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2" name="Group 291">
              <a:extLst>
                <a:ext uri="{FF2B5EF4-FFF2-40B4-BE49-F238E27FC236}">
                  <a16:creationId xmlns:a16="http://schemas.microsoft.com/office/drawing/2014/main" id="{5B9A6BD6-EA0A-C349-9165-FC4DF558A930}"/>
                </a:ext>
              </a:extLst>
            </p:cNvPr>
            <p:cNvGrpSpPr/>
            <p:nvPr/>
          </p:nvGrpSpPr>
          <p:grpSpPr>
            <a:xfrm>
              <a:off x="2983146" y="4298817"/>
              <a:ext cx="114227" cy="262357"/>
              <a:chOff x="3075031" y="3804187"/>
              <a:chExt cx="114227" cy="262357"/>
            </a:xfrm>
          </p:grpSpPr>
          <p:cxnSp>
            <p:nvCxnSpPr>
              <p:cNvPr id="279" name="Straight Connector 11">
                <a:extLst>
                  <a:ext uri="{FF2B5EF4-FFF2-40B4-BE49-F238E27FC236}">
                    <a16:creationId xmlns:a16="http://schemas.microsoft.com/office/drawing/2014/main" id="{5C0D7FFC-913E-8949-8D39-84212FC9727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0" name="Oval 29">
                <a:extLst>
                  <a:ext uri="{FF2B5EF4-FFF2-40B4-BE49-F238E27FC236}">
                    <a16:creationId xmlns:a16="http://schemas.microsoft.com/office/drawing/2014/main" id="{7EBE94E4-9AB1-9C41-8959-EABC021BF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6" name="Group 295">
              <a:extLst>
                <a:ext uri="{FF2B5EF4-FFF2-40B4-BE49-F238E27FC236}">
                  <a16:creationId xmlns:a16="http://schemas.microsoft.com/office/drawing/2014/main" id="{8EE864FE-296D-724E-9A56-8659B977DC2A}"/>
                </a:ext>
              </a:extLst>
            </p:cNvPr>
            <p:cNvGrpSpPr/>
            <p:nvPr/>
          </p:nvGrpSpPr>
          <p:grpSpPr>
            <a:xfrm rot="4354615">
              <a:off x="3559503" y="4453562"/>
              <a:ext cx="114227" cy="262357"/>
              <a:chOff x="3075031" y="3804187"/>
              <a:chExt cx="114227" cy="262357"/>
            </a:xfrm>
          </p:grpSpPr>
          <p:cxnSp>
            <p:nvCxnSpPr>
              <p:cNvPr id="297" name="Straight Connector 11">
                <a:extLst>
                  <a:ext uri="{FF2B5EF4-FFF2-40B4-BE49-F238E27FC236}">
                    <a16:creationId xmlns:a16="http://schemas.microsoft.com/office/drawing/2014/main" id="{ED5B6DF0-AB2B-5946-A76B-754F21D955A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8" name="Oval 29">
                <a:extLst>
                  <a:ext uri="{FF2B5EF4-FFF2-40B4-BE49-F238E27FC236}">
                    <a16:creationId xmlns:a16="http://schemas.microsoft.com/office/drawing/2014/main" id="{A261D33C-3691-8045-ADDC-F9FF86E52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9C7229CC-55FD-0842-9B19-6094D43F0C1F}"/>
                </a:ext>
              </a:extLst>
            </p:cNvPr>
            <p:cNvGrpSpPr/>
            <p:nvPr/>
          </p:nvGrpSpPr>
          <p:grpSpPr>
            <a:xfrm rot="19481219">
              <a:off x="2720291" y="4472610"/>
              <a:ext cx="114227" cy="262357"/>
              <a:chOff x="3075031" y="3804187"/>
              <a:chExt cx="114227" cy="262357"/>
            </a:xfrm>
          </p:grpSpPr>
          <p:cxnSp>
            <p:nvCxnSpPr>
              <p:cNvPr id="300" name="Straight Connector 11">
                <a:extLst>
                  <a:ext uri="{FF2B5EF4-FFF2-40B4-BE49-F238E27FC236}">
                    <a16:creationId xmlns:a16="http://schemas.microsoft.com/office/drawing/2014/main" id="{AA47F119-4B8B-3C4D-B32E-0E925070CB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01" name="Oval 29">
                <a:extLst>
                  <a:ext uri="{FF2B5EF4-FFF2-40B4-BE49-F238E27FC236}">
                    <a16:creationId xmlns:a16="http://schemas.microsoft.com/office/drawing/2014/main" id="{1B33FF60-8F6C-BB49-BF80-DE5FCFDB9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02" name="Group 301">
              <a:extLst>
                <a:ext uri="{FF2B5EF4-FFF2-40B4-BE49-F238E27FC236}">
                  <a16:creationId xmlns:a16="http://schemas.microsoft.com/office/drawing/2014/main" id="{B8E81A65-4CF0-E045-A19E-6ECF9F62E832}"/>
                </a:ext>
              </a:extLst>
            </p:cNvPr>
            <p:cNvGrpSpPr/>
            <p:nvPr/>
          </p:nvGrpSpPr>
          <p:grpSpPr>
            <a:xfrm rot="6085288">
              <a:off x="3699377" y="4718696"/>
              <a:ext cx="114227" cy="262357"/>
              <a:chOff x="3075031" y="3804187"/>
              <a:chExt cx="114227" cy="262357"/>
            </a:xfrm>
          </p:grpSpPr>
          <p:cxnSp>
            <p:nvCxnSpPr>
              <p:cNvPr id="303" name="Straight Connector 11">
                <a:extLst>
                  <a:ext uri="{FF2B5EF4-FFF2-40B4-BE49-F238E27FC236}">
                    <a16:creationId xmlns:a16="http://schemas.microsoft.com/office/drawing/2014/main" id="{FC7B0819-863F-5D4E-A55A-353EF43F44D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04" name="Oval 29">
                <a:extLst>
                  <a:ext uri="{FF2B5EF4-FFF2-40B4-BE49-F238E27FC236}">
                    <a16:creationId xmlns:a16="http://schemas.microsoft.com/office/drawing/2014/main" id="{44683488-D953-2448-99CD-33EEBA659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05" name="Group 304">
              <a:extLst>
                <a:ext uri="{FF2B5EF4-FFF2-40B4-BE49-F238E27FC236}">
                  <a16:creationId xmlns:a16="http://schemas.microsoft.com/office/drawing/2014/main" id="{A1294366-5E18-4E49-A723-076EF9201284}"/>
                </a:ext>
              </a:extLst>
            </p:cNvPr>
            <p:cNvGrpSpPr/>
            <p:nvPr/>
          </p:nvGrpSpPr>
          <p:grpSpPr>
            <a:xfrm rot="7690653">
              <a:off x="3688939" y="5008882"/>
              <a:ext cx="114227" cy="262357"/>
              <a:chOff x="3075031" y="3804187"/>
              <a:chExt cx="114227" cy="262357"/>
            </a:xfrm>
          </p:grpSpPr>
          <p:cxnSp>
            <p:nvCxnSpPr>
              <p:cNvPr id="306" name="Straight Connector 11">
                <a:extLst>
                  <a:ext uri="{FF2B5EF4-FFF2-40B4-BE49-F238E27FC236}">
                    <a16:creationId xmlns:a16="http://schemas.microsoft.com/office/drawing/2014/main" id="{A772F5D7-A358-374E-8DCE-6BBFCAE55C7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07" name="Oval 29">
                <a:extLst>
                  <a:ext uri="{FF2B5EF4-FFF2-40B4-BE49-F238E27FC236}">
                    <a16:creationId xmlns:a16="http://schemas.microsoft.com/office/drawing/2014/main" id="{26091750-C5C8-8647-9431-2EFF35B311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6B4B9D05-4F8B-594E-A918-BE3C56110D19}"/>
                </a:ext>
              </a:extLst>
            </p:cNvPr>
            <p:cNvGrpSpPr/>
            <p:nvPr/>
          </p:nvGrpSpPr>
          <p:grpSpPr>
            <a:xfrm rot="9617865">
              <a:off x="3540715" y="5261490"/>
              <a:ext cx="114227" cy="262357"/>
              <a:chOff x="3075031" y="3804187"/>
              <a:chExt cx="114227" cy="262357"/>
            </a:xfrm>
          </p:grpSpPr>
          <p:cxnSp>
            <p:nvCxnSpPr>
              <p:cNvPr id="309" name="Straight Connector 11">
                <a:extLst>
                  <a:ext uri="{FF2B5EF4-FFF2-40B4-BE49-F238E27FC236}">
                    <a16:creationId xmlns:a16="http://schemas.microsoft.com/office/drawing/2014/main" id="{9944622E-7531-494C-B8F2-196339F1D17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0" name="Oval 29">
                <a:extLst>
                  <a:ext uri="{FF2B5EF4-FFF2-40B4-BE49-F238E27FC236}">
                    <a16:creationId xmlns:a16="http://schemas.microsoft.com/office/drawing/2014/main" id="{B812F361-69FF-8B43-9E0C-69BCC2CDB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30353B83-495C-A24A-95DA-03C98FF5C3E7}"/>
                </a:ext>
              </a:extLst>
            </p:cNvPr>
            <p:cNvGrpSpPr/>
            <p:nvPr/>
          </p:nvGrpSpPr>
          <p:grpSpPr>
            <a:xfrm rot="10800000">
              <a:off x="3279757" y="5376312"/>
              <a:ext cx="114227" cy="262357"/>
              <a:chOff x="3075031" y="3804187"/>
              <a:chExt cx="114227" cy="262357"/>
            </a:xfrm>
          </p:grpSpPr>
          <p:cxnSp>
            <p:nvCxnSpPr>
              <p:cNvPr id="312" name="Straight Connector 11">
                <a:extLst>
                  <a:ext uri="{FF2B5EF4-FFF2-40B4-BE49-F238E27FC236}">
                    <a16:creationId xmlns:a16="http://schemas.microsoft.com/office/drawing/2014/main" id="{C1C2B97B-7C45-7C46-97A4-7037C0A9CF8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3" name="Oval 29">
                <a:extLst>
                  <a:ext uri="{FF2B5EF4-FFF2-40B4-BE49-F238E27FC236}">
                    <a16:creationId xmlns:a16="http://schemas.microsoft.com/office/drawing/2014/main" id="{C6A89F84-04E3-544E-BF76-789BC9233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0352CF8C-FD46-4743-B042-6F186ADE01EC}"/>
                </a:ext>
              </a:extLst>
            </p:cNvPr>
            <p:cNvGrpSpPr/>
            <p:nvPr/>
          </p:nvGrpSpPr>
          <p:grpSpPr>
            <a:xfrm rot="12689196">
              <a:off x="2993747" y="5390926"/>
              <a:ext cx="114227" cy="262357"/>
              <a:chOff x="3075031" y="3804187"/>
              <a:chExt cx="114227" cy="262357"/>
            </a:xfrm>
          </p:grpSpPr>
          <p:cxnSp>
            <p:nvCxnSpPr>
              <p:cNvPr id="315" name="Straight Connector 11">
                <a:extLst>
                  <a:ext uri="{FF2B5EF4-FFF2-40B4-BE49-F238E27FC236}">
                    <a16:creationId xmlns:a16="http://schemas.microsoft.com/office/drawing/2014/main" id="{11C6BC61-4638-7048-9F49-FB959F2AC4F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6" name="Oval 29">
                <a:extLst>
                  <a:ext uri="{FF2B5EF4-FFF2-40B4-BE49-F238E27FC236}">
                    <a16:creationId xmlns:a16="http://schemas.microsoft.com/office/drawing/2014/main" id="{E4AF6947-C5D5-2D4B-9A10-5565B7C84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57DA2E0A-B7CD-D84A-94B2-89FBE73C5BBD}"/>
                </a:ext>
              </a:extLst>
            </p:cNvPr>
            <p:cNvGrpSpPr/>
            <p:nvPr/>
          </p:nvGrpSpPr>
          <p:grpSpPr>
            <a:xfrm rot="14765506">
              <a:off x="2757841" y="5255228"/>
              <a:ext cx="114227" cy="262357"/>
              <a:chOff x="3075031" y="3804187"/>
              <a:chExt cx="114227" cy="262357"/>
            </a:xfrm>
          </p:grpSpPr>
          <p:cxnSp>
            <p:nvCxnSpPr>
              <p:cNvPr id="318" name="Straight Connector 11">
                <a:extLst>
                  <a:ext uri="{FF2B5EF4-FFF2-40B4-BE49-F238E27FC236}">
                    <a16:creationId xmlns:a16="http://schemas.microsoft.com/office/drawing/2014/main" id="{D29B4221-27FF-7A48-8C25-45F19FD20BC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9" name="Oval 29">
                <a:extLst>
                  <a:ext uri="{FF2B5EF4-FFF2-40B4-BE49-F238E27FC236}">
                    <a16:creationId xmlns:a16="http://schemas.microsoft.com/office/drawing/2014/main" id="{1026E759-05E7-2C4E-9AB1-9E0ACFB71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20" name="Group 319">
              <a:extLst>
                <a:ext uri="{FF2B5EF4-FFF2-40B4-BE49-F238E27FC236}">
                  <a16:creationId xmlns:a16="http://schemas.microsoft.com/office/drawing/2014/main" id="{C04C5547-1BCF-EE40-AC9F-892ABE0A18C2}"/>
                </a:ext>
              </a:extLst>
            </p:cNvPr>
            <p:cNvGrpSpPr/>
            <p:nvPr/>
          </p:nvGrpSpPr>
          <p:grpSpPr>
            <a:xfrm rot="18159850">
              <a:off x="2584565" y="4731224"/>
              <a:ext cx="114227" cy="262357"/>
              <a:chOff x="3075031" y="3804187"/>
              <a:chExt cx="114227" cy="262357"/>
            </a:xfrm>
          </p:grpSpPr>
          <p:cxnSp>
            <p:nvCxnSpPr>
              <p:cNvPr id="321" name="Straight Connector 11">
                <a:extLst>
                  <a:ext uri="{FF2B5EF4-FFF2-40B4-BE49-F238E27FC236}">
                    <a16:creationId xmlns:a16="http://schemas.microsoft.com/office/drawing/2014/main" id="{5895DB70-1208-9147-B030-92DA598EF03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2" name="Oval 29">
                <a:extLst>
                  <a:ext uri="{FF2B5EF4-FFF2-40B4-BE49-F238E27FC236}">
                    <a16:creationId xmlns:a16="http://schemas.microsoft.com/office/drawing/2014/main" id="{F1D953FD-5DE9-5247-92A1-5B38282267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23" name="Group 322">
              <a:extLst>
                <a:ext uri="{FF2B5EF4-FFF2-40B4-BE49-F238E27FC236}">
                  <a16:creationId xmlns:a16="http://schemas.microsoft.com/office/drawing/2014/main" id="{9ACBC9CE-A88C-1D4E-AADE-27927C1C1DAB}"/>
                </a:ext>
              </a:extLst>
            </p:cNvPr>
            <p:cNvGrpSpPr/>
            <p:nvPr/>
          </p:nvGrpSpPr>
          <p:grpSpPr>
            <a:xfrm rot="16555707">
              <a:off x="2598322" y="5020210"/>
              <a:ext cx="114227" cy="262357"/>
              <a:chOff x="3075031" y="3804187"/>
              <a:chExt cx="114227" cy="262357"/>
            </a:xfrm>
          </p:grpSpPr>
          <p:cxnSp>
            <p:nvCxnSpPr>
              <p:cNvPr id="324" name="Straight Connector 11">
                <a:extLst>
                  <a:ext uri="{FF2B5EF4-FFF2-40B4-BE49-F238E27FC236}">
                    <a16:creationId xmlns:a16="http://schemas.microsoft.com/office/drawing/2014/main" id="{6AF43C67-3BC5-2343-B42A-23D3BA84F8F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5" name="Oval 29">
                <a:extLst>
                  <a:ext uri="{FF2B5EF4-FFF2-40B4-BE49-F238E27FC236}">
                    <a16:creationId xmlns:a16="http://schemas.microsoft.com/office/drawing/2014/main" id="{CCA27163-9D1F-C744-B959-F8FDEA6F3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328" name="Oval 327" descr="Illustration of an RNA cell. ">
            <a:extLst>
              <a:ext uri="{FF2B5EF4-FFF2-40B4-BE49-F238E27FC236}">
                <a16:creationId xmlns:a16="http://schemas.microsoft.com/office/drawing/2014/main" id="{D93D17DA-0748-1646-9494-7FFD890B7568}"/>
              </a:ext>
            </a:extLst>
          </p:cNvPr>
          <p:cNvSpPr/>
          <p:nvPr/>
        </p:nvSpPr>
        <p:spPr>
          <a:xfrm>
            <a:off x="4473183" y="3667467"/>
            <a:ext cx="3194137" cy="3031298"/>
          </a:xfrm>
          <a:prstGeom prst="ellipse">
            <a:avLst/>
          </a:prstGeom>
          <a:solidFill>
            <a:srgbClr val="E7FBE3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9" name="Oval 328" descr="Illustration of the nucleus of a cell. ">
            <a:extLst>
              <a:ext uri="{FF2B5EF4-FFF2-40B4-BE49-F238E27FC236}">
                <a16:creationId xmlns:a16="http://schemas.microsoft.com/office/drawing/2014/main" id="{F1806952-FE9D-5E48-BDB6-71CF92309E4D}"/>
              </a:ext>
            </a:extLst>
          </p:cNvPr>
          <p:cNvSpPr/>
          <p:nvPr/>
        </p:nvSpPr>
        <p:spPr>
          <a:xfrm>
            <a:off x="4650636" y="4374143"/>
            <a:ext cx="1726504" cy="1617946"/>
          </a:xfrm>
          <a:prstGeom prst="ellipse">
            <a:avLst/>
          </a:prstGeom>
          <a:solidFill>
            <a:srgbClr val="E1EEFF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E60B62FA-B035-534A-88CC-AB1D0D4ED59B}"/>
              </a:ext>
            </a:extLst>
          </p:cNvPr>
          <p:cNvSpPr txBox="1"/>
          <p:nvPr/>
        </p:nvSpPr>
        <p:spPr>
          <a:xfrm>
            <a:off x="5072685" y="5514407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nucleus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7CFFB8E6-E2D9-D041-9578-15BA21AC4A3C}"/>
              </a:ext>
            </a:extLst>
          </p:cNvPr>
          <p:cNvSpPr txBox="1"/>
          <p:nvPr/>
        </p:nvSpPr>
        <p:spPr>
          <a:xfrm>
            <a:off x="5544444" y="6220492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cytoplasm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12666F79-B026-C441-8FAA-76FBFFC42DA9}"/>
              </a:ext>
            </a:extLst>
          </p:cNvPr>
          <p:cNvSpPr txBox="1"/>
          <p:nvPr/>
        </p:nvSpPr>
        <p:spPr>
          <a:xfrm>
            <a:off x="5624762" y="372340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95A9D"/>
                </a:solidFill>
              </a:rPr>
              <a:t>RNA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7A6D088C-7262-0841-B6BC-1223F6F25112}"/>
              </a:ext>
            </a:extLst>
          </p:cNvPr>
          <p:cNvSpPr txBox="1"/>
          <p:nvPr/>
        </p:nvSpPr>
        <p:spPr>
          <a:xfrm>
            <a:off x="6265641" y="4476379"/>
            <a:ext cx="1327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Coronavirus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proteins</a:t>
            </a:r>
          </a:p>
        </p:txBody>
      </p:sp>
      <p:grpSp>
        <p:nvGrpSpPr>
          <p:cNvPr id="334" name="Group 333" descr="Squiggly lines representing an RNA code. ">
            <a:extLst>
              <a:ext uri="{FF2B5EF4-FFF2-40B4-BE49-F238E27FC236}">
                <a16:creationId xmlns:a16="http://schemas.microsoft.com/office/drawing/2014/main" id="{6A9E44A2-45BD-B042-A425-B69F5BBE631C}"/>
              </a:ext>
            </a:extLst>
          </p:cNvPr>
          <p:cNvGrpSpPr/>
          <p:nvPr/>
        </p:nvGrpSpPr>
        <p:grpSpPr>
          <a:xfrm>
            <a:off x="5714525" y="4049976"/>
            <a:ext cx="423797" cy="239328"/>
            <a:chOff x="4899764" y="720061"/>
            <a:chExt cx="2265123" cy="404814"/>
          </a:xfrm>
        </p:grpSpPr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EF58AA10-98D7-3346-8233-3B870A940533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B823933E-2FB9-B64F-AC00-44915C09930C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6" name="Down Arrow 335" descr="A grey arrow pointing down. ">
            <a:extLst>
              <a:ext uri="{FF2B5EF4-FFF2-40B4-BE49-F238E27FC236}">
                <a16:creationId xmlns:a16="http://schemas.microsoft.com/office/drawing/2014/main" id="{C89D467B-0E3F-7C4E-B7DC-BFC659FA4690}"/>
              </a:ext>
            </a:extLst>
          </p:cNvPr>
          <p:cNvSpPr/>
          <p:nvPr/>
        </p:nvSpPr>
        <p:spPr>
          <a:xfrm rot="19486605">
            <a:off x="6410847" y="4146062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Down Arrow 336" descr="A grey arrow pointing down. ">
            <a:extLst>
              <a:ext uri="{FF2B5EF4-FFF2-40B4-BE49-F238E27FC236}">
                <a16:creationId xmlns:a16="http://schemas.microsoft.com/office/drawing/2014/main" id="{BC3CE49B-4E62-044B-8962-10528E1EEF21}"/>
              </a:ext>
            </a:extLst>
          </p:cNvPr>
          <p:cNvSpPr/>
          <p:nvPr/>
        </p:nvSpPr>
        <p:spPr>
          <a:xfrm rot="20804752">
            <a:off x="6847409" y="5087123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Down Arrow 454" descr="A grey arrow pointing right. ">
            <a:extLst>
              <a:ext uri="{FF2B5EF4-FFF2-40B4-BE49-F238E27FC236}">
                <a16:creationId xmlns:a16="http://schemas.microsoft.com/office/drawing/2014/main" id="{0A8CE67F-A6A2-B64D-A2A4-4C64E68BA5C2}"/>
              </a:ext>
            </a:extLst>
          </p:cNvPr>
          <p:cNvSpPr/>
          <p:nvPr/>
        </p:nvSpPr>
        <p:spPr>
          <a:xfrm rot="14808268">
            <a:off x="4684512" y="3519689"/>
            <a:ext cx="147315" cy="1735123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39" descr="Illustration of an RNA cell. ">
            <a:extLst>
              <a:ext uri="{FF2B5EF4-FFF2-40B4-BE49-F238E27FC236}">
                <a16:creationId xmlns:a16="http://schemas.microsoft.com/office/drawing/2014/main" id="{96374FFF-EBCA-D849-94C7-F27A723DC1D2}"/>
              </a:ext>
            </a:extLst>
          </p:cNvPr>
          <p:cNvGrpSpPr>
            <a:grpSpLocks/>
          </p:cNvGrpSpPr>
          <p:nvPr/>
        </p:nvGrpSpPr>
        <p:grpSpPr bwMode="auto">
          <a:xfrm>
            <a:off x="7642917" y="1931033"/>
            <a:ext cx="390766" cy="352691"/>
            <a:chOff x="990875" y="2151935"/>
            <a:chExt cx="2428457" cy="2213267"/>
          </a:xfrm>
        </p:grpSpPr>
        <p:sp>
          <p:nvSpPr>
            <p:cNvPr id="111" name="Octagon 2">
              <a:extLst>
                <a:ext uri="{FF2B5EF4-FFF2-40B4-BE49-F238E27FC236}">
                  <a16:creationId xmlns:a16="http://schemas.microsoft.com/office/drawing/2014/main" id="{A76DD032-4867-BC47-8FA3-2387EAED4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768" y="2703872"/>
              <a:ext cx="1193969" cy="1150789"/>
            </a:xfrm>
            <a:prstGeom prst="octagon">
              <a:avLst>
                <a:gd name="adj" fmla="val 2928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12" name="Straight Connector 4">
              <a:extLst>
                <a:ext uri="{FF2B5EF4-FFF2-40B4-BE49-F238E27FC236}">
                  <a16:creationId xmlns:a16="http://schemas.microsoft.com/office/drawing/2014/main" id="{093785B0-7BE9-A749-9911-17D912F16B37}"/>
                </a:ext>
              </a:extLst>
            </p:cNvPr>
            <p:cNvCxnSpPr>
              <a:cxnSpLocks noChangeShapeType="1"/>
              <a:stCxn id="111" idx="2"/>
            </p:cNvCxnSpPr>
            <p:nvPr/>
          </p:nvCxnSpPr>
          <p:spPr bwMode="auto">
            <a:xfrm rot="5400000" flipH="1" flipV="1">
              <a:off x="2371553" y="2415107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Connector 5">
              <a:extLst>
                <a:ext uri="{FF2B5EF4-FFF2-40B4-BE49-F238E27FC236}">
                  <a16:creationId xmlns:a16="http://schemas.microsoft.com/office/drawing/2014/main" id="{622BEFA3-B426-3041-AFC2-A9A0C295A1F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655550" y="3946163"/>
              <a:ext cx="379944" cy="195911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Straight Connector 6">
              <a:extLst>
                <a:ext uri="{FF2B5EF4-FFF2-40B4-BE49-F238E27FC236}">
                  <a16:creationId xmlns:a16="http://schemas.microsoft.com/office/drawing/2014/main" id="{E3685DF6-8E39-CD45-97C8-C96C32F26A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931" y="3518046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Straight Connector 10">
              <a:extLst>
                <a:ext uri="{FF2B5EF4-FFF2-40B4-BE49-F238E27FC236}">
                  <a16:creationId xmlns:a16="http://schemas.microsoft.com/office/drawing/2014/main" id="{FD467148-9F12-6E4E-95CD-9C7A582E78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1701" y="2818540"/>
              <a:ext cx="401301" cy="216267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6" name="Straight Connector 11">
              <a:extLst>
                <a:ext uri="{FF2B5EF4-FFF2-40B4-BE49-F238E27FC236}">
                  <a16:creationId xmlns:a16="http://schemas.microsoft.com/office/drawing/2014/main" id="{F6645B69-58A8-0746-96D9-BA11C692331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60813" y="2420796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7" name="Straight Connector 14">
              <a:extLst>
                <a:ext uri="{FF2B5EF4-FFF2-40B4-BE49-F238E27FC236}">
                  <a16:creationId xmlns:a16="http://schemas.microsoft.com/office/drawing/2014/main" id="{90B11EE9-A9FD-8E40-853A-11F551C7C50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349589" y="3955343"/>
              <a:ext cx="401653" cy="162824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Straight Connector 15">
              <a:extLst>
                <a:ext uri="{FF2B5EF4-FFF2-40B4-BE49-F238E27FC236}">
                  <a16:creationId xmlns:a16="http://schemas.microsoft.com/office/drawing/2014/main" id="{6B006F5C-E2E1-DC48-924B-B1FC21303A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00595" y="2865868"/>
              <a:ext cx="488477" cy="17369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Straight Connector 19">
              <a:extLst>
                <a:ext uri="{FF2B5EF4-FFF2-40B4-BE49-F238E27FC236}">
                  <a16:creationId xmlns:a16="http://schemas.microsoft.com/office/drawing/2014/main" id="{98B017F3-9864-7043-8E33-DD84B3585F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8922" y="3513284"/>
              <a:ext cx="483572" cy="177606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" name="TextBox 22">
              <a:extLst>
                <a:ext uri="{FF2B5EF4-FFF2-40B4-BE49-F238E27FC236}">
                  <a16:creationId xmlns:a16="http://schemas.microsoft.com/office/drawing/2014/main" id="{EB495318-2C79-1640-817F-568C24D06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780" y="3046799"/>
              <a:ext cx="314336" cy="4547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23">
              <a:extLst>
                <a:ext uri="{FF2B5EF4-FFF2-40B4-BE49-F238E27FC236}">
                  <a16:creationId xmlns:a16="http://schemas.microsoft.com/office/drawing/2014/main" id="{82EDB19B-DE62-BB4B-88D9-469AA998F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060" y="276734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2" name="Oval 24">
              <a:extLst>
                <a:ext uri="{FF2B5EF4-FFF2-40B4-BE49-F238E27FC236}">
                  <a16:creationId xmlns:a16="http://schemas.microsoft.com/office/drawing/2014/main" id="{035BED4C-33CE-3944-90D9-254C04220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24" y="3680800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3" name="Oval 25">
              <a:extLst>
                <a:ext uri="{FF2B5EF4-FFF2-40B4-BE49-F238E27FC236}">
                  <a16:creationId xmlns:a16="http://schemas.microsoft.com/office/drawing/2014/main" id="{E4931005-0489-1F4F-96F7-3F79881E3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635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4" name="Oval 26">
              <a:extLst>
                <a:ext uri="{FF2B5EF4-FFF2-40B4-BE49-F238E27FC236}">
                  <a16:creationId xmlns:a16="http://schemas.microsoft.com/office/drawing/2014/main" id="{975A3F2B-65E1-994D-A507-2253D2049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689" y="4213420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5" name="Oval 27">
              <a:extLst>
                <a:ext uri="{FF2B5EF4-FFF2-40B4-BE49-F238E27FC236}">
                  <a16:creationId xmlns:a16="http://schemas.microsoft.com/office/drawing/2014/main" id="{9E1FA5A9-C361-5F4F-91F4-52F7A045B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875" y="3639406"/>
              <a:ext cx="151272" cy="151782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6" name="Oval 28">
              <a:extLst>
                <a:ext uri="{FF2B5EF4-FFF2-40B4-BE49-F238E27FC236}">
                  <a16:creationId xmlns:a16="http://schemas.microsoft.com/office/drawing/2014/main" id="{B6E6FBAF-5469-8043-AC8D-FF99655E0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11" y="271491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7" name="Oval 29">
              <a:extLst>
                <a:ext uri="{FF2B5EF4-FFF2-40B4-BE49-F238E27FC236}">
                  <a16:creationId xmlns:a16="http://schemas.microsoft.com/office/drawing/2014/main" id="{3EEB7F10-A99E-E344-A94E-2D725F96E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4300" y="2151935"/>
              <a:ext cx="153974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8" name="Oval 30">
              <a:extLst>
                <a:ext uri="{FF2B5EF4-FFF2-40B4-BE49-F238E27FC236}">
                  <a16:creationId xmlns:a16="http://schemas.microsoft.com/office/drawing/2014/main" id="{11F70883-D349-A44E-9471-EF5E5A928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751" y="2185051"/>
              <a:ext cx="151272" cy="151784"/>
            </a:xfrm>
            <a:prstGeom prst="ellipse">
              <a:avLst/>
            </a:prstGeom>
            <a:solidFill>
              <a:srgbClr val="9219FF"/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56" name="TextBox 455">
            <a:extLst>
              <a:ext uri="{FF2B5EF4-FFF2-40B4-BE49-F238E27FC236}">
                <a16:creationId xmlns:a16="http://schemas.microsoft.com/office/drawing/2014/main" id="{27FD189D-2C8C-744B-873B-AF7291F39CE6}"/>
              </a:ext>
            </a:extLst>
          </p:cNvPr>
          <p:cNvSpPr txBox="1"/>
          <p:nvPr/>
        </p:nvSpPr>
        <p:spPr>
          <a:xfrm>
            <a:off x="8624299" y="3912168"/>
            <a:ext cx="34207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Virus enters cell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D95A9D"/>
                </a:solidFill>
              </a:rPr>
              <a:t>Viral 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enters cytoplasm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D95A9D"/>
                </a:solidFill>
              </a:rPr>
              <a:t>Viral 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makes viral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Proteins</a:t>
            </a:r>
            <a:r>
              <a:rPr lang="en-US" b="1" dirty="0"/>
              <a:t>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assemble into viruses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Cell releases viruses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Viruses infect new cells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Infection eliminated by 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immune response </a:t>
            </a:r>
          </a:p>
        </p:txBody>
      </p:sp>
      <p:grpSp>
        <p:nvGrpSpPr>
          <p:cNvPr id="457" name="Group 456" descr="Illustration of an RNA cell. ">
            <a:extLst>
              <a:ext uri="{FF2B5EF4-FFF2-40B4-BE49-F238E27FC236}">
                <a16:creationId xmlns:a16="http://schemas.microsoft.com/office/drawing/2014/main" id="{109BF82B-B52C-2D43-98FD-C1CA410C7A07}"/>
              </a:ext>
            </a:extLst>
          </p:cNvPr>
          <p:cNvGrpSpPr/>
          <p:nvPr/>
        </p:nvGrpSpPr>
        <p:grpSpPr>
          <a:xfrm>
            <a:off x="6456263" y="5400980"/>
            <a:ext cx="342926" cy="376977"/>
            <a:chOff x="2702593" y="3967025"/>
            <a:chExt cx="1377169" cy="1354466"/>
          </a:xfrm>
        </p:grpSpPr>
        <p:sp>
          <p:nvSpPr>
            <p:cNvPr id="458" name="Octagon 2">
              <a:extLst>
                <a:ext uri="{FF2B5EF4-FFF2-40B4-BE49-F238E27FC236}">
                  <a16:creationId xmlns:a16="http://schemas.microsoft.com/office/drawing/2014/main" id="{76E3FC2B-C0F6-FC49-B989-D5F6DAAA4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344" y="4297051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9" name="TextBox 22">
              <a:extLst>
                <a:ext uri="{FF2B5EF4-FFF2-40B4-BE49-F238E27FC236}">
                  <a16:creationId xmlns:a16="http://schemas.microsoft.com/office/drawing/2014/main" id="{801DA10B-E7B7-6247-B314-403736EFB6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3" name="Oval 462">
              <a:extLst>
                <a:ext uri="{FF2B5EF4-FFF2-40B4-BE49-F238E27FC236}">
                  <a16:creationId xmlns:a16="http://schemas.microsoft.com/office/drawing/2014/main" id="{ED0E5A98-1FEA-8547-86A8-CFE0EF2882FE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4" name="Group 463">
              <a:extLst>
                <a:ext uri="{FF2B5EF4-FFF2-40B4-BE49-F238E27FC236}">
                  <a16:creationId xmlns:a16="http://schemas.microsoft.com/office/drawing/2014/main" id="{64BD1BAB-D23E-3F4D-AF93-453B49BCF222}"/>
                </a:ext>
              </a:extLst>
            </p:cNvPr>
            <p:cNvGrpSpPr/>
            <p:nvPr/>
          </p:nvGrpSpPr>
          <p:grpSpPr>
            <a:xfrm rot="2235724">
              <a:off x="3479651" y="3970431"/>
              <a:ext cx="114227" cy="262357"/>
              <a:chOff x="3075031" y="3804187"/>
              <a:chExt cx="114227" cy="262357"/>
            </a:xfrm>
          </p:grpSpPr>
          <p:cxnSp>
            <p:nvCxnSpPr>
              <p:cNvPr id="498" name="Straight Connector 11">
                <a:extLst>
                  <a:ext uri="{FF2B5EF4-FFF2-40B4-BE49-F238E27FC236}">
                    <a16:creationId xmlns:a16="http://schemas.microsoft.com/office/drawing/2014/main" id="{90AC3B64-AFDA-C842-A90D-C06A10106DB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99" name="Oval 29">
                <a:extLst>
                  <a:ext uri="{FF2B5EF4-FFF2-40B4-BE49-F238E27FC236}">
                    <a16:creationId xmlns:a16="http://schemas.microsoft.com/office/drawing/2014/main" id="{0CECAD10-B6AD-E449-9D1B-9C84B5D458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65" name="Group 464">
              <a:extLst>
                <a:ext uri="{FF2B5EF4-FFF2-40B4-BE49-F238E27FC236}">
                  <a16:creationId xmlns:a16="http://schemas.microsoft.com/office/drawing/2014/main" id="{DA6D7298-EE30-864C-BCBE-25F5BD683DFB}"/>
                </a:ext>
              </a:extLst>
            </p:cNvPr>
            <p:cNvGrpSpPr/>
            <p:nvPr/>
          </p:nvGrpSpPr>
          <p:grpSpPr>
            <a:xfrm>
              <a:off x="3175239" y="3967025"/>
              <a:ext cx="114227" cy="262357"/>
              <a:chOff x="3075031" y="3804187"/>
              <a:chExt cx="114227" cy="262357"/>
            </a:xfrm>
          </p:grpSpPr>
          <p:cxnSp>
            <p:nvCxnSpPr>
              <p:cNvPr id="496" name="Straight Connector 11">
                <a:extLst>
                  <a:ext uri="{FF2B5EF4-FFF2-40B4-BE49-F238E27FC236}">
                    <a16:creationId xmlns:a16="http://schemas.microsoft.com/office/drawing/2014/main" id="{EE6A91D0-C235-6B48-9B9C-31071DE12FB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97" name="Oval 29">
                <a:extLst>
                  <a:ext uri="{FF2B5EF4-FFF2-40B4-BE49-F238E27FC236}">
                    <a16:creationId xmlns:a16="http://schemas.microsoft.com/office/drawing/2014/main" id="{017555BB-1763-9443-A385-856636819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66" name="Group 465">
              <a:extLst>
                <a:ext uri="{FF2B5EF4-FFF2-40B4-BE49-F238E27FC236}">
                  <a16:creationId xmlns:a16="http://schemas.microsoft.com/office/drawing/2014/main" id="{46A7689E-E586-B944-BBD5-636116E9BA60}"/>
                </a:ext>
              </a:extLst>
            </p:cNvPr>
            <p:cNvGrpSpPr/>
            <p:nvPr/>
          </p:nvGrpSpPr>
          <p:grpSpPr>
            <a:xfrm rot="4354615">
              <a:off x="3751596" y="4121770"/>
              <a:ext cx="114227" cy="262357"/>
              <a:chOff x="3075031" y="3804187"/>
              <a:chExt cx="114227" cy="262357"/>
            </a:xfrm>
          </p:grpSpPr>
          <p:cxnSp>
            <p:nvCxnSpPr>
              <p:cNvPr id="494" name="Straight Connector 11">
                <a:extLst>
                  <a:ext uri="{FF2B5EF4-FFF2-40B4-BE49-F238E27FC236}">
                    <a16:creationId xmlns:a16="http://schemas.microsoft.com/office/drawing/2014/main" id="{6C659588-FEB4-FA4B-B198-E94C67073DE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95" name="Oval 29">
                <a:extLst>
                  <a:ext uri="{FF2B5EF4-FFF2-40B4-BE49-F238E27FC236}">
                    <a16:creationId xmlns:a16="http://schemas.microsoft.com/office/drawing/2014/main" id="{EACC4ED8-FD4B-A247-80EF-DB70A0D98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67" name="Group 466">
              <a:extLst>
                <a:ext uri="{FF2B5EF4-FFF2-40B4-BE49-F238E27FC236}">
                  <a16:creationId xmlns:a16="http://schemas.microsoft.com/office/drawing/2014/main" id="{CD0916A5-1B58-304B-A9DF-8B4807A79278}"/>
                </a:ext>
              </a:extLst>
            </p:cNvPr>
            <p:cNvGrpSpPr/>
            <p:nvPr/>
          </p:nvGrpSpPr>
          <p:grpSpPr>
            <a:xfrm rot="19481219">
              <a:off x="2912384" y="4140818"/>
              <a:ext cx="114227" cy="262357"/>
              <a:chOff x="3075031" y="3804187"/>
              <a:chExt cx="114227" cy="262357"/>
            </a:xfrm>
          </p:grpSpPr>
          <p:cxnSp>
            <p:nvCxnSpPr>
              <p:cNvPr id="492" name="Straight Connector 11">
                <a:extLst>
                  <a:ext uri="{FF2B5EF4-FFF2-40B4-BE49-F238E27FC236}">
                    <a16:creationId xmlns:a16="http://schemas.microsoft.com/office/drawing/2014/main" id="{6DD0A847-48B3-A342-9119-64200F1151C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93" name="Oval 29">
                <a:extLst>
                  <a:ext uri="{FF2B5EF4-FFF2-40B4-BE49-F238E27FC236}">
                    <a16:creationId xmlns:a16="http://schemas.microsoft.com/office/drawing/2014/main" id="{7378E7C9-C549-1242-A2BB-4BF8899A3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68" name="Group 467">
              <a:extLst>
                <a:ext uri="{FF2B5EF4-FFF2-40B4-BE49-F238E27FC236}">
                  <a16:creationId xmlns:a16="http://schemas.microsoft.com/office/drawing/2014/main" id="{6C10DD50-2436-DE4C-BA9D-C2D630B414C7}"/>
                </a:ext>
              </a:extLst>
            </p:cNvPr>
            <p:cNvGrpSpPr/>
            <p:nvPr/>
          </p:nvGrpSpPr>
          <p:grpSpPr>
            <a:xfrm rot="6085288">
              <a:off x="3891470" y="4386904"/>
              <a:ext cx="114227" cy="262357"/>
              <a:chOff x="3075031" y="3804187"/>
              <a:chExt cx="114227" cy="262357"/>
            </a:xfrm>
          </p:grpSpPr>
          <p:cxnSp>
            <p:nvCxnSpPr>
              <p:cNvPr id="490" name="Straight Connector 11">
                <a:extLst>
                  <a:ext uri="{FF2B5EF4-FFF2-40B4-BE49-F238E27FC236}">
                    <a16:creationId xmlns:a16="http://schemas.microsoft.com/office/drawing/2014/main" id="{153F4C28-177C-3144-906D-D9AB2A28E1C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91" name="Oval 29">
                <a:extLst>
                  <a:ext uri="{FF2B5EF4-FFF2-40B4-BE49-F238E27FC236}">
                    <a16:creationId xmlns:a16="http://schemas.microsoft.com/office/drawing/2014/main" id="{EEAFFC97-66AF-004D-852E-87DA8FD6FB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69" name="Group 468">
              <a:extLst>
                <a:ext uri="{FF2B5EF4-FFF2-40B4-BE49-F238E27FC236}">
                  <a16:creationId xmlns:a16="http://schemas.microsoft.com/office/drawing/2014/main" id="{589CBAD6-3460-F547-8F39-3335192E1108}"/>
                </a:ext>
              </a:extLst>
            </p:cNvPr>
            <p:cNvGrpSpPr/>
            <p:nvPr/>
          </p:nvGrpSpPr>
          <p:grpSpPr>
            <a:xfrm rot="7690653">
              <a:off x="3881032" y="4677090"/>
              <a:ext cx="114227" cy="262357"/>
              <a:chOff x="3075031" y="3804187"/>
              <a:chExt cx="114227" cy="262357"/>
            </a:xfrm>
          </p:grpSpPr>
          <p:cxnSp>
            <p:nvCxnSpPr>
              <p:cNvPr id="488" name="Straight Connector 11">
                <a:extLst>
                  <a:ext uri="{FF2B5EF4-FFF2-40B4-BE49-F238E27FC236}">
                    <a16:creationId xmlns:a16="http://schemas.microsoft.com/office/drawing/2014/main" id="{8B58A837-1C7E-D841-8257-EEC8B3C3684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9" name="Oval 29">
                <a:extLst>
                  <a:ext uri="{FF2B5EF4-FFF2-40B4-BE49-F238E27FC236}">
                    <a16:creationId xmlns:a16="http://schemas.microsoft.com/office/drawing/2014/main" id="{865087CE-7D95-AE4E-A6FE-789CFD4D1F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70" name="Group 469">
              <a:extLst>
                <a:ext uri="{FF2B5EF4-FFF2-40B4-BE49-F238E27FC236}">
                  <a16:creationId xmlns:a16="http://schemas.microsoft.com/office/drawing/2014/main" id="{01CEF5F3-6EBB-144D-B258-8B1F1ED2013E}"/>
                </a:ext>
              </a:extLst>
            </p:cNvPr>
            <p:cNvGrpSpPr/>
            <p:nvPr/>
          </p:nvGrpSpPr>
          <p:grpSpPr>
            <a:xfrm rot="9617865">
              <a:off x="3732808" y="4929698"/>
              <a:ext cx="114227" cy="262357"/>
              <a:chOff x="3075031" y="3804187"/>
              <a:chExt cx="114227" cy="262357"/>
            </a:xfrm>
          </p:grpSpPr>
          <p:cxnSp>
            <p:nvCxnSpPr>
              <p:cNvPr id="486" name="Straight Connector 11">
                <a:extLst>
                  <a:ext uri="{FF2B5EF4-FFF2-40B4-BE49-F238E27FC236}">
                    <a16:creationId xmlns:a16="http://schemas.microsoft.com/office/drawing/2014/main" id="{2DFB76D2-5912-B14F-85B3-B9BBF615145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7" name="Oval 29">
                <a:extLst>
                  <a:ext uri="{FF2B5EF4-FFF2-40B4-BE49-F238E27FC236}">
                    <a16:creationId xmlns:a16="http://schemas.microsoft.com/office/drawing/2014/main" id="{E51A470F-27E5-F64B-BC93-247D641A0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71" name="Group 470">
              <a:extLst>
                <a:ext uri="{FF2B5EF4-FFF2-40B4-BE49-F238E27FC236}">
                  <a16:creationId xmlns:a16="http://schemas.microsoft.com/office/drawing/2014/main" id="{6230EEEB-A055-7B49-B0DB-50FAE4B7E9BE}"/>
                </a:ext>
              </a:extLst>
            </p:cNvPr>
            <p:cNvGrpSpPr/>
            <p:nvPr/>
          </p:nvGrpSpPr>
          <p:grpSpPr>
            <a:xfrm rot="10800000">
              <a:off x="3471850" y="5044520"/>
              <a:ext cx="114227" cy="262357"/>
              <a:chOff x="3075031" y="3804187"/>
              <a:chExt cx="114227" cy="262357"/>
            </a:xfrm>
          </p:grpSpPr>
          <p:cxnSp>
            <p:nvCxnSpPr>
              <p:cNvPr id="484" name="Straight Connector 11">
                <a:extLst>
                  <a:ext uri="{FF2B5EF4-FFF2-40B4-BE49-F238E27FC236}">
                    <a16:creationId xmlns:a16="http://schemas.microsoft.com/office/drawing/2014/main" id="{EC297BFD-699A-1F4C-A737-5DAD975ADD9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5" name="Oval 29">
                <a:extLst>
                  <a:ext uri="{FF2B5EF4-FFF2-40B4-BE49-F238E27FC236}">
                    <a16:creationId xmlns:a16="http://schemas.microsoft.com/office/drawing/2014/main" id="{F7664EF5-FD9C-3A4B-B8C1-899DFFB25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72" name="Group 471">
              <a:extLst>
                <a:ext uri="{FF2B5EF4-FFF2-40B4-BE49-F238E27FC236}">
                  <a16:creationId xmlns:a16="http://schemas.microsoft.com/office/drawing/2014/main" id="{77E5A42C-0A1C-7F42-AAFC-2D81E9EA6569}"/>
                </a:ext>
              </a:extLst>
            </p:cNvPr>
            <p:cNvGrpSpPr/>
            <p:nvPr/>
          </p:nvGrpSpPr>
          <p:grpSpPr>
            <a:xfrm rot="12689196">
              <a:off x="3185840" y="5059134"/>
              <a:ext cx="114227" cy="262357"/>
              <a:chOff x="3075031" y="3804187"/>
              <a:chExt cx="114227" cy="262357"/>
            </a:xfrm>
          </p:grpSpPr>
          <p:cxnSp>
            <p:nvCxnSpPr>
              <p:cNvPr id="482" name="Straight Connector 11">
                <a:extLst>
                  <a:ext uri="{FF2B5EF4-FFF2-40B4-BE49-F238E27FC236}">
                    <a16:creationId xmlns:a16="http://schemas.microsoft.com/office/drawing/2014/main" id="{96AFF295-89A5-F343-8917-1872B07EE43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3" name="Oval 29">
                <a:extLst>
                  <a:ext uri="{FF2B5EF4-FFF2-40B4-BE49-F238E27FC236}">
                    <a16:creationId xmlns:a16="http://schemas.microsoft.com/office/drawing/2014/main" id="{8D17EBE8-0E8A-B249-88FC-CE1A4C401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73" name="Group 472">
              <a:extLst>
                <a:ext uri="{FF2B5EF4-FFF2-40B4-BE49-F238E27FC236}">
                  <a16:creationId xmlns:a16="http://schemas.microsoft.com/office/drawing/2014/main" id="{D2E1AE85-059E-724E-A43B-EFFED7F6848E}"/>
                </a:ext>
              </a:extLst>
            </p:cNvPr>
            <p:cNvGrpSpPr/>
            <p:nvPr/>
          </p:nvGrpSpPr>
          <p:grpSpPr>
            <a:xfrm rot="14765506">
              <a:off x="2949934" y="4923436"/>
              <a:ext cx="114227" cy="262357"/>
              <a:chOff x="3075031" y="3804187"/>
              <a:chExt cx="114227" cy="262357"/>
            </a:xfrm>
          </p:grpSpPr>
          <p:cxnSp>
            <p:nvCxnSpPr>
              <p:cNvPr id="480" name="Straight Connector 11">
                <a:extLst>
                  <a:ext uri="{FF2B5EF4-FFF2-40B4-BE49-F238E27FC236}">
                    <a16:creationId xmlns:a16="http://schemas.microsoft.com/office/drawing/2014/main" id="{F3841F31-777B-654D-8A05-046B5DD6B33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1" name="Oval 29">
                <a:extLst>
                  <a:ext uri="{FF2B5EF4-FFF2-40B4-BE49-F238E27FC236}">
                    <a16:creationId xmlns:a16="http://schemas.microsoft.com/office/drawing/2014/main" id="{E3CE2E7E-D6A0-5B48-856A-007D4EF52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74" name="Group 473">
              <a:extLst>
                <a:ext uri="{FF2B5EF4-FFF2-40B4-BE49-F238E27FC236}">
                  <a16:creationId xmlns:a16="http://schemas.microsoft.com/office/drawing/2014/main" id="{4EA85AEA-7389-3744-AA2B-7C35A2CDC2AE}"/>
                </a:ext>
              </a:extLst>
            </p:cNvPr>
            <p:cNvGrpSpPr/>
            <p:nvPr/>
          </p:nvGrpSpPr>
          <p:grpSpPr>
            <a:xfrm rot="18159850">
              <a:off x="2776658" y="4399432"/>
              <a:ext cx="114227" cy="262357"/>
              <a:chOff x="3075031" y="3804187"/>
              <a:chExt cx="114227" cy="262357"/>
            </a:xfrm>
          </p:grpSpPr>
          <p:cxnSp>
            <p:nvCxnSpPr>
              <p:cNvPr id="478" name="Straight Connector 11">
                <a:extLst>
                  <a:ext uri="{FF2B5EF4-FFF2-40B4-BE49-F238E27FC236}">
                    <a16:creationId xmlns:a16="http://schemas.microsoft.com/office/drawing/2014/main" id="{BD8FF678-0FA1-0E42-A8A8-743B480EB9F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79" name="Oval 29">
                <a:extLst>
                  <a:ext uri="{FF2B5EF4-FFF2-40B4-BE49-F238E27FC236}">
                    <a16:creationId xmlns:a16="http://schemas.microsoft.com/office/drawing/2014/main" id="{1ED2131F-996D-1B49-8DDE-0AAC3754E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75" name="Group 474">
              <a:extLst>
                <a:ext uri="{FF2B5EF4-FFF2-40B4-BE49-F238E27FC236}">
                  <a16:creationId xmlns:a16="http://schemas.microsoft.com/office/drawing/2014/main" id="{D5D2109C-0CA5-4245-A1F5-60CB959ECAF9}"/>
                </a:ext>
              </a:extLst>
            </p:cNvPr>
            <p:cNvGrpSpPr/>
            <p:nvPr/>
          </p:nvGrpSpPr>
          <p:grpSpPr>
            <a:xfrm rot="16555707">
              <a:off x="2790415" y="4688418"/>
              <a:ext cx="114227" cy="262357"/>
              <a:chOff x="3075031" y="3804187"/>
              <a:chExt cx="114227" cy="262357"/>
            </a:xfrm>
          </p:grpSpPr>
          <p:cxnSp>
            <p:nvCxnSpPr>
              <p:cNvPr id="476" name="Straight Connector 11">
                <a:extLst>
                  <a:ext uri="{FF2B5EF4-FFF2-40B4-BE49-F238E27FC236}">
                    <a16:creationId xmlns:a16="http://schemas.microsoft.com/office/drawing/2014/main" id="{4DA7F275-22BD-2B41-B69A-D5D8872DBB5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77" name="Oval 29">
                <a:extLst>
                  <a:ext uri="{FF2B5EF4-FFF2-40B4-BE49-F238E27FC236}">
                    <a16:creationId xmlns:a16="http://schemas.microsoft.com/office/drawing/2014/main" id="{21D7BFBB-5973-0B41-905B-81EA698F2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500" name="Group 499" descr="Illustration of an RNA cell. ">
            <a:extLst>
              <a:ext uri="{FF2B5EF4-FFF2-40B4-BE49-F238E27FC236}">
                <a16:creationId xmlns:a16="http://schemas.microsoft.com/office/drawing/2014/main" id="{9F4E7613-40EE-B54A-80EC-153C251A2C57}"/>
              </a:ext>
            </a:extLst>
          </p:cNvPr>
          <p:cNvGrpSpPr/>
          <p:nvPr/>
        </p:nvGrpSpPr>
        <p:grpSpPr>
          <a:xfrm>
            <a:off x="7116453" y="5400980"/>
            <a:ext cx="342926" cy="376977"/>
            <a:chOff x="2702593" y="3967025"/>
            <a:chExt cx="1377169" cy="1354466"/>
          </a:xfrm>
        </p:grpSpPr>
        <p:sp>
          <p:nvSpPr>
            <p:cNvPr id="501" name="Octagon 2">
              <a:extLst>
                <a:ext uri="{FF2B5EF4-FFF2-40B4-BE49-F238E27FC236}">
                  <a16:creationId xmlns:a16="http://schemas.microsoft.com/office/drawing/2014/main" id="{CD7F83A1-A9E2-7B4F-A159-99523D4CB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344" y="4297051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02" name="TextBox 22">
              <a:extLst>
                <a:ext uri="{FF2B5EF4-FFF2-40B4-BE49-F238E27FC236}">
                  <a16:creationId xmlns:a16="http://schemas.microsoft.com/office/drawing/2014/main" id="{103BE827-4566-324B-913D-1CF21362D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DAABE21A-AD0A-C94B-827D-144A0824A3AF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4" name="Group 503">
              <a:extLst>
                <a:ext uri="{FF2B5EF4-FFF2-40B4-BE49-F238E27FC236}">
                  <a16:creationId xmlns:a16="http://schemas.microsoft.com/office/drawing/2014/main" id="{F75CD9AE-59DE-904F-AB34-E63E2179B7FE}"/>
                </a:ext>
              </a:extLst>
            </p:cNvPr>
            <p:cNvGrpSpPr/>
            <p:nvPr/>
          </p:nvGrpSpPr>
          <p:grpSpPr>
            <a:xfrm rot="2235724">
              <a:off x="3479651" y="3970431"/>
              <a:ext cx="114227" cy="262357"/>
              <a:chOff x="3075031" y="3804187"/>
              <a:chExt cx="114227" cy="262357"/>
            </a:xfrm>
          </p:grpSpPr>
          <p:cxnSp>
            <p:nvCxnSpPr>
              <p:cNvPr id="538" name="Straight Connector 11">
                <a:extLst>
                  <a:ext uri="{FF2B5EF4-FFF2-40B4-BE49-F238E27FC236}">
                    <a16:creationId xmlns:a16="http://schemas.microsoft.com/office/drawing/2014/main" id="{7CA00E93-0C06-2A4C-8E1F-DB02A00116A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9" name="Oval 29">
                <a:extLst>
                  <a:ext uri="{FF2B5EF4-FFF2-40B4-BE49-F238E27FC236}">
                    <a16:creationId xmlns:a16="http://schemas.microsoft.com/office/drawing/2014/main" id="{8F04D713-71B3-844B-A8B8-29B838998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05" name="Group 504">
              <a:extLst>
                <a:ext uri="{FF2B5EF4-FFF2-40B4-BE49-F238E27FC236}">
                  <a16:creationId xmlns:a16="http://schemas.microsoft.com/office/drawing/2014/main" id="{1A44935F-7E98-7E44-AF2A-C4ACC811B0B4}"/>
                </a:ext>
              </a:extLst>
            </p:cNvPr>
            <p:cNvGrpSpPr/>
            <p:nvPr/>
          </p:nvGrpSpPr>
          <p:grpSpPr>
            <a:xfrm>
              <a:off x="3175239" y="3967025"/>
              <a:ext cx="114227" cy="262357"/>
              <a:chOff x="3075031" y="3804187"/>
              <a:chExt cx="114227" cy="262357"/>
            </a:xfrm>
          </p:grpSpPr>
          <p:cxnSp>
            <p:nvCxnSpPr>
              <p:cNvPr id="536" name="Straight Connector 11">
                <a:extLst>
                  <a:ext uri="{FF2B5EF4-FFF2-40B4-BE49-F238E27FC236}">
                    <a16:creationId xmlns:a16="http://schemas.microsoft.com/office/drawing/2014/main" id="{3E0C50FF-D075-D041-AAF7-65EACA97783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7" name="Oval 29">
                <a:extLst>
                  <a:ext uri="{FF2B5EF4-FFF2-40B4-BE49-F238E27FC236}">
                    <a16:creationId xmlns:a16="http://schemas.microsoft.com/office/drawing/2014/main" id="{8A9445ED-FE1D-1F46-B42B-C4630652C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06" name="Group 505">
              <a:extLst>
                <a:ext uri="{FF2B5EF4-FFF2-40B4-BE49-F238E27FC236}">
                  <a16:creationId xmlns:a16="http://schemas.microsoft.com/office/drawing/2014/main" id="{2F1B79DA-ADC6-0442-B412-872C05F6C7BF}"/>
                </a:ext>
              </a:extLst>
            </p:cNvPr>
            <p:cNvGrpSpPr/>
            <p:nvPr/>
          </p:nvGrpSpPr>
          <p:grpSpPr>
            <a:xfrm rot="4354615">
              <a:off x="3751596" y="4121770"/>
              <a:ext cx="114227" cy="262357"/>
              <a:chOff x="3075031" y="3804187"/>
              <a:chExt cx="114227" cy="262357"/>
            </a:xfrm>
          </p:grpSpPr>
          <p:cxnSp>
            <p:nvCxnSpPr>
              <p:cNvPr id="534" name="Straight Connector 11">
                <a:extLst>
                  <a:ext uri="{FF2B5EF4-FFF2-40B4-BE49-F238E27FC236}">
                    <a16:creationId xmlns:a16="http://schemas.microsoft.com/office/drawing/2014/main" id="{6448B74B-FDD8-954A-BCF9-066EAA2CB09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5" name="Oval 29">
                <a:extLst>
                  <a:ext uri="{FF2B5EF4-FFF2-40B4-BE49-F238E27FC236}">
                    <a16:creationId xmlns:a16="http://schemas.microsoft.com/office/drawing/2014/main" id="{CE29EED4-628B-BB40-96E5-11D6236C37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07" name="Group 506">
              <a:extLst>
                <a:ext uri="{FF2B5EF4-FFF2-40B4-BE49-F238E27FC236}">
                  <a16:creationId xmlns:a16="http://schemas.microsoft.com/office/drawing/2014/main" id="{5887C210-04BB-E340-B8A7-EA9D530450F9}"/>
                </a:ext>
              </a:extLst>
            </p:cNvPr>
            <p:cNvGrpSpPr/>
            <p:nvPr/>
          </p:nvGrpSpPr>
          <p:grpSpPr>
            <a:xfrm rot="19481219">
              <a:off x="2912384" y="4140818"/>
              <a:ext cx="114227" cy="262357"/>
              <a:chOff x="3075031" y="3804187"/>
              <a:chExt cx="114227" cy="262357"/>
            </a:xfrm>
          </p:grpSpPr>
          <p:cxnSp>
            <p:nvCxnSpPr>
              <p:cNvPr id="532" name="Straight Connector 11">
                <a:extLst>
                  <a:ext uri="{FF2B5EF4-FFF2-40B4-BE49-F238E27FC236}">
                    <a16:creationId xmlns:a16="http://schemas.microsoft.com/office/drawing/2014/main" id="{5B86D2D1-9003-8244-8B6F-E314702E12B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3" name="Oval 29">
                <a:extLst>
                  <a:ext uri="{FF2B5EF4-FFF2-40B4-BE49-F238E27FC236}">
                    <a16:creationId xmlns:a16="http://schemas.microsoft.com/office/drawing/2014/main" id="{59327677-E0A2-4C4A-BBDD-C0D7286FF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08" name="Group 507">
              <a:extLst>
                <a:ext uri="{FF2B5EF4-FFF2-40B4-BE49-F238E27FC236}">
                  <a16:creationId xmlns:a16="http://schemas.microsoft.com/office/drawing/2014/main" id="{6379D955-1639-8D4F-89CC-37AB238FE22A}"/>
                </a:ext>
              </a:extLst>
            </p:cNvPr>
            <p:cNvGrpSpPr/>
            <p:nvPr/>
          </p:nvGrpSpPr>
          <p:grpSpPr>
            <a:xfrm rot="6085288">
              <a:off x="3891470" y="4386904"/>
              <a:ext cx="114227" cy="262357"/>
              <a:chOff x="3075031" y="3804187"/>
              <a:chExt cx="114227" cy="262357"/>
            </a:xfrm>
          </p:grpSpPr>
          <p:cxnSp>
            <p:nvCxnSpPr>
              <p:cNvPr id="530" name="Straight Connector 11">
                <a:extLst>
                  <a:ext uri="{FF2B5EF4-FFF2-40B4-BE49-F238E27FC236}">
                    <a16:creationId xmlns:a16="http://schemas.microsoft.com/office/drawing/2014/main" id="{EFCAC60E-A2C5-4045-9814-B5F4F5C2540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1" name="Oval 29">
                <a:extLst>
                  <a:ext uri="{FF2B5EF4-FFF2-40B4-BE49-F238E27FC236}">
                    <a16:creationId xmlns:a16="http://schemas.microsoft.com/office/drawing/2014/main" id="{55ED0277-F901-5E4C-A944-F12E06DD4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09" name="Group 508">
              <a:extLst>
                <a:ext uri="{FF2B5EF4-FFF2-40B4-BE49-F238E27FC236}">
                  <a16:creationId xmlns:a16="http://schemas.microsoft.com/office/drawing/2014/main" id="{F3FE51FE-D55B-9C48-B846-234588DD398C}"/>
                </a:ext>
              </a:extLst>
            </p:cNvPr>
            <p:cNvGrpSpPr/>
            <p:nvPr/>
          </p:nvGrpSpPr>
          <p:grpSpPr>
            <a:xfrm rot="7690653">
              <a:off x="3881032" y="4677090"/>
              <a:ext cx="114227" cy="262357"/>
              <a:chOff x="3075031" y="3804187"/>
              <a:chExt cx="114227" cy="262357"/>
            </a:xfrm>
          </p:grpSpPr>
          <p:cxnSp>
            <p:nvCxnSpPr>
              <p:cNvPr id="528" name="Straight Connector 11">
                <a:extLst>
                  <a:ext uri="{FF2B5EF4-FFF2-40B4-BE49-F238E27FC236}">
                    <a16:creationId xmlns:a16="http://schemas.microsoft.com/office/drawing/2014/main" id="{98855D8A-5BD4-5C44-9E47-DBE51B41487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9" name="Oval 29">
                <a:extLst>
                  <a:ext uri="{FF2B5EF4-FFF2-40B4-BE49-F238E27FC236}">
                    <a16:creationId xmlns:a16="http://schemas.microsoft.com/office/drawing/2014/main" id="{5CA5D517-67CF-FC40-A947-A546EC0EAE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10" name="Group 509">
              <a:extLst>
                <a:ext uri="{FF2B5EF4-FFF2-40B4-BE49-F238E27FC236}">
                  <a16:creationId xmlns:a16="http://schemas.microsoft.com/office/drawing/2014/main" id="{95199CF5-8B20-DE4A-8FE6-D95293173346}"/>
                </a:ext>
              </a:extLst>
            </p:cNvPr>
            <p:cNvGrpSpPr/>
            <p:nvPr/>
          </p:nvGrpSpPr>
          <p:grpSpPr>
            <a:xfrm rot="9617865">
              <a:off x="3732808" y="4929698"/>
              <a:ext cx="114227" cy="262357"/>
              <a:chOff x="3075031" y="3804187"/>
              <a:chExt cx="114227" cy="262357"/>
            </a:xfrm>
          </p:grpSpPr>
          <p:cxnSp>
            <p:nvCxnSpPr>
              <p:cNvPr id="526" name="Straight Connector 11">
                <a:extLst>
                  <a:ext uri="{FF2B5EF4-FFF2-40B4-BE49-F238E27FC236}">
                    <a16:creationId xmlns:a16="http://schemas.microsoft.com/office/drawing/2014/main" id="{881DCFE7-3196-0247-A1C7-80F4BDBEBFE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7" name="Oval 29">
                <a:extLst>
                  <a:ext uri="{FF2B5EF4-FFF2-40B4-BE49-F238E27FC236}">
                    <a16:creationId xmlns:a16="http://schemas.microsoft.com/office/drawing/2014/main" id="{CF602585-F03B-CA43-B244-52CD2B9CC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11" name="Group 510">
              <a:extLst>
                <a:ext uri="{FF2B5EF4-FFF2-40B4-BE49-F238E27FC236}">
                  <a16:creationId xmlns:a16="http://schemas.microsoft.com/office/drawing/2014/main" id="{D8B4D01C-E250-AE49-AEF2-C5F6BC5CCA93}"/>
                </a:ext>
              </a:extLst>
            </p:cNvPr>
            <p:cNvGrpSpPr/>
            <p:nvPr/>
          </p:nvGrpSpPr>
          <p:grpSpPr>
            <a:xfrm rot="10800000">
              <a:off x="3471850" y="5044520"/>
              <a:ext cx="114227" cy="262357"/>
              <a:chOff x="3075031" y="3804187"/>
              <a:chExt cx="114227" cy="262357"/>
            </a:xfrm>
          </p:grpSpPr>
          <p:cxnSp>
            <p:nvCxnSpPr>
              <p:cNvPr id="524" name="Straight Connector 11">
                <a:extLst>
                  <a:ext uri="{FF2B5EF4-FFF2-40B4-BE49-F238E27FC236}">
                    <a16:creationId xmlns:a16="http://schemas.microsoft.com/office/drawing/2014/main" id="{18D34A6E-ED6D-5841-B964-A40BEF18E34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5" name="Oval 29">
                <a:extLst>
                  <a:ext uri="{FF2B5EF4-FFF2-40B4-BE49-F238E27FC236}">
                    <a16:creationId xmlns:a16="http://schemas.microsoft.com/office/drawing/2014/main" id="{FE5C7C54-30F2-BD4C-8A99-CC89A5310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12" name="Group 511">
              <a:extLst>
                <a:ext uri="{FF2B5EF4-FFF2-40B4-BE49-F238E27FC236}">
                  <a16:creationId xmlns:a16="http://schemas.microsoft.com/office/drawing/2014/main" id="{607BB46D-7715-5242-9678-E3D0808FD916}"/>
                </a:ext>
              </a:extLst>
            </p:cNvPr>
            <p:cNvGrpSpPr/>
            <p:nvPr/>
          </p:nvGrpSpPr>
          <p:grpSpPr>
            <a:xfrm rot="12689196">
              <a:off x="3185840" y="5059134"/>
              <a:ext cx="114227" cy="262357"/>
              <a:chOff x="3075031" y="3804187"/>
              <a:chExt cx="114227" cy="262357"/>
            </a:xfrm>
          </p:grpSpPr>
          <p:cxnSp>
            <p:nvCxnSpPr>
              <p:cNvPr id="522" name="Straight Connector 11">
                <a:extLst>
                  <a:ext uri="{FF2B5EF4-FFF2-40B4-BE49-F238E27FC236}">
                    <a16:creationId xmlns:a16="http://schemas.microsoft.com/office/drawing/2014/main" id="{E93A28CC-7D96-A04C-A53A-3DF3902B1A6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3" name="Oval 29">
                <a:extLst>
                  <a:ext uri="{FF2B5EF4-FFF2-40B4-BE49-F238E27FC236}">
                    <a16:creationId xmlns:a16="http://schemas.microsoft.com/office/drawing/2014/main" id="{B8907847-B44C-AB41-AEE0-26EAEA562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13" name="Group 512">
              <a:extLst>
                <a:ext uri="{FF2B5EF4-FFF2-40B4-BE49-F238E27FC236}">
                  <a16:creationId xmlns:a16="http://schemas.microsoft.com/office/drawing/2014/main" id="{D18AEA7E-45C7-0C41-996C-C79728E0AF41}"/>
                </a:ext>
              </a:extLst>
            </p:cNvPr>
            <p:cNvGrpSpPr/>
            <p:nvPr/>
          </p:nvGrpSpPr>
          <p:grpSpPr>
            <a:xfrm rot="14765506">
              <a:off x="2949934" y="4923436"/>
              <a:ext cx="114227" cy="262357"/>
              <a:chOff x="3075031" y="3804187"/>
              <a:chExt cx="114227" cy="262357"/>
            </a:xfrm>
          </p:grpSpPr>
          <p:cxnSp>
            <p:nvCxnSpPr>
              <p:cNvPr id="520" name="Straight Connector 11">
                <a:extLst>
                  <a:ext uri="{FF2B5EF4-FFF2-40B4-BE49-F238E27FC236}">
                    <a16:creationId xmlns:a16="http://schemas.microsoft.com/office/drawing/2014/main" id="{487344EC-DC00-B64D-9EF5-EB785F4AC4A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1" name="Oval 29">
                <a:extLst>
                  <a:ext uri="{FF2B5EF4-FFF2-40B4-BE49-F238E27FC236}">
                    <a16:creationId xmlns:a16="http://schemas.microsoft.com/office/drawing/2014/main" id="{5B62425B-C283-684D-A2B6-4529C6AB7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14" name="Group 513">
              <a:extLst>
                <a:ext uri="{FF2B5EF4-FFF2-40B4-BE49-F238E27FC236}">
                  <a16:creationId xmlns:a16="http://schemas.microsoft.com/office/drawing/2014/main" id="{417206B0-2F96-2044-A01D-2F6E4845987A}"/>
                </a:ext>
              </a:extLst>
            </p:cNvPr>
            <p:cNvGrpSpPr/>
            <p:nvPr/>
          </p:nvGrpSpPr>
          <p:grpSpPr>
            <a:xfrm rot="18159850">
              <a:off x="2776658" y="4399432"/>
              <a:ext cx="114227" cy="262357"/>
              <a:chOff x="3075031" y="3804187"/>
              <a:chExt cx="114227" cy="262357"/>
            </a:xfrm>
          </p:grpSpPr>
          <p:cxnSp>
            <p:nvCxnSpPr>
              <p:cNvPr id="518" name="Straight Connector 11">
                <a:extLst>
                  <a:ext uri="{FF2B5EF4-FFF2-40B4-BE49-F238E27FC236}">
                    <a16:creationId xmlns:a16="http://schemas.microsoft.com/office/drawing/2014/main" id="{1AD75C29-12E1-824C-9BEC-A70D734EA22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19" name="Oval 29">
                <a:extLst>
                  <a:ext uri="{FF2B5EF4-FFF2-40B4-BE49-F238E27FC236}">
                    <a16:creationId xmlns:a16="http://schemas.microsoft.com/office/drawing/2014/main" id="{EA71F6D1-5CB9-8845-81D1-3D678ADFA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15" name="Group 514">
              <a:extLst>
                <a:ext uri="{FF2B5EF4-FFF2-40B4-BE49-F238E27FC236}">
                  <a16:creationId xmlns:a16="http://schemas.microsoft.com/office/drawing/2014/main" id="{8A5EB737-FD35-D244-9346-8099BDE11BDE}"/>
                </a:ext>
              </a:extLst>
            </p:cNvPr>
            <p:cNvGrpSpPr/>
            <p:nvPr/>
          </p:nvGrpSpPr>
          <p:grpSpPr>
            <a:xfrm rot="16555707">
              <a:off x="2790415" y="4688418"/>
              <a:ext cx="114227" cy="262357"/>
              <a:chOff x="3075031" y="3804187"/>
              <a:chExt cx="114227" cy="262357"/>
            </a:xfrm>
          </p:grpSpPr>
          <p:cxnSp>
            <p:nvCxnSpPr>
              <p:cNvPr id="516" name="Straight Connector 11">
                <a:extLst>
                  <a:ext uri="{FF2B5EF4-FFF2-40B4-BE49-F238E27FC236}">
                    <a16:creationId xmlns:a16="http://schemas.microsoft.com/office/drawing/2014/main" id="{F0359B04-C6C9-8B45-8D88-31345509ABC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17" name="Oval 29">
                <a:extLst>
                  <a:ext uri="{FF2B5EF4-FFF2-40B4-BE49-F238E27FC236}">
                    <a16:creationId xmlns:a16="http://schemas.microsoft.com/office/drawing/2014/main" id="{CA16C4BA-5A83-9B47-9E71-B2E754BB8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540" name="Group 539" descr="Illustration of an RNA cell. ">
            <a:extLst>
              <a:ext uri="{FF2B5EF4-FFF2-40B4-BE49-F238E27FC236}">
                <a16:creationId xmlns:a16="http://schemas.microsoft.com/office/drawing/2014/main" id="{BD57CB73-1BC7-9F4D-935D-53E0EDB1BF09}"/>
              </a:ext>
            </a:extLst>
          </p:cNvPr>
          <p:cNvGrpSpPr/>
          <p:nvPr/>
        </p:nvGrpSpPr>
        <p:grpSpPr>
          <a:xfrm>
            <a:off x="7730991" y="5362655"/>
            <a:ext cx="342926" cy="376977"/>
            <a:chOff x="2702593" y="3967025"/>
            <a:chExt cx="1377169" cy="1354466"/>
          </a:xfrm>
        </p:grpSpPr>
        <p:sp>
          <p:nvSpPr>
            <p:cNvPr id="541" name="Octagon 2">
              <a:extLst>
                <a:ext uri="{FF2B5EF4-FFF2-40B4-BE49-F238E27FC236}">
                  <a16:creationId xmlns:a16="http://schemas.microsoft.com/office/drawing/2014/main" id="{7987668F-B3AB-5D44-84AE-E12E310F8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344" y="4297051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42" name="TextBox 22">
              <a:extLst>
                <a:ext uri="{FF2B5EF4-FFF2-40B4-BE49-F238E27FC236}">
                  <a16:creationId xmlns:a16="http://schemas.microsoft.com/office/drawing/2014/main" id="{32A967D5-A6DF-FA42-8283-75C121563F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3" name="Oval 542">
              <a:extLst>
                <a:ext uri="{FF2B5EF4-FFF2-40B4-BE49-F238E27FC236}">
                  <a16:creationId xmlns:a16="http://schemas.microsoft.com/office/drawing/2014/main" id="{863D85C2-12DD-E140-812D-793DE7F53946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4" name="Group 543">
              <a:extLst>
                <a:ext uri="{FF2B5EF4-FFF2-40B4-BE49-F238E27FC236}">
                  <a16:creationId xmlns:a16="http://schemas.microsoft.com/office/drawing/2014/main" id="{05529F9E-2CFC-E04A-9C8E-B728480DA358}"/>
                </a:ext>
              </a:extLst>
            </p:cNvPr>
            <p:cNvGrpSpPr/>
            <p:nvPr/>
          </p:nvGrpSpPr>
          <p:grpSpPr>
            <a:xfrm rot="2235724">
              <a:off x="3479651" y="3970431"/>
              <a:ext cx="114227" cy="262357"/>
              <a:chOff x="3075031" y="3804187"/>
              <a:chExt cx="114227" cy="262357"/>
            </a:xfrm>
          </p:grpSpPr>
          <p:cxnSp>
            <p:nvCxnSpPr>
              <p:cNvPr id="578" name="Straight Connector 11">
                <a:extLst>
                  <a:ext uri="{FF2B5EF4-FFF2-40B4-BE49-F238E27FC236}">
                    <a16:creationId xmlns:a16="http://schemas.microsoft.com/office/drawing/2014/main" id="{2FDAF404-C2F0-1541-9EBB-034A3DC89EA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9" name="Oval 29">
                <a:extLst>
                  <a:ext uri="{FF2B5EF4-FFF2-40B4-BE49-F238E27FC236}">
                    <a16:creationId xmlns:a16="http://schemas.microsoft.com/office/drawing/2014/main" id="{851AD6E4-E2C1-2E48-AEFB-E5CDB0FC6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45" name="Group 544">
              <a:extLst>
                <a:ext uri="{FF2B5EF4-FFF2-40B4-BE49-F238E27FC236}">
                  <a16:creationId xmlns:a16="http://schemas.microsoft.com/office/drawing/2014/main" id="{90887032-4875-6748-9323-E4AD4E918AC5}"/>
                </a:ext>
              </a:extLst>
            </p:cNvPr>
            <p:cNvGrpSpPr/>
            <p:nvPr/>
          </p:nvGrpSpPr>
          <p:grpSpPr>
            <a:xfrm>
              <a:off x="3175239" y="3967025"/>
              <a:ext cx="114227" cy="262357"/>
              <a:chOff x="3075031" y="3804187"/>
              <a:chExt cx="114227" cy="262357"/>
            </a:xfrm>
          </p:grpSpPr>
          <p:cxnSp>
            <p:nvCxnSpPr>
              <p:cNvPr id="576" name="Straight Connector 11">
                <a:extLst>
                  <a:ext uri="{FF2B5EF4-FFF2-40B4-BE49-F238E27FC236}">
                    <a16:creationId xmlns:a16="http://schemas.microsoft.com/office/drawing/2014/main" id="{5D194421-9B1D-1E4D-B97F-874ED8C3520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7" name="Oval 29">
                <a:extLst>
                  <a:ext uri="{FF2B5EF4-FFF2-40B4-BE49-F238E27FC236}">
                    <a16:creationId xmlns:a16="http://schemas.microsoft.com/office/drawing/2014/main" id="{CE07EF2E-8EE4-8148-85EE-B3FA2384F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46" name="Group 545">
              <a:extLst>
                <a:ext uri="{FF2B5EF4-FFF2-40B4-BE49-F238E27FC236}">
                  <a16:creationId xmlns:a16="http://schemas.microsoft.com/office/drawing/2014/main" id="{988DED85-6FC4-884E-9B8D-F86AA84BBA18}"/>
                </a:ext>
              </a:extLst>
            </p:cNvPr>
            <p:cNvGrpSpPr/>
            <p:nvPr/>
          </p:nvGrpSpPr>
          <p:grpSpPr>
            <a:xfrm rot="4354615">
              <a:off x="3751596" y="4121770"/>
              <a:ext cx="114227" cy="262357"/>
              <a:chOff x="3075031" y="3804187"/>
              <a:chExt cx="114227" cy="262357"/>
            </a:xfrm>
          </p:grpSpPr>
          <p:cxnSp>
            <p:nvCxnSpPr>
              <p:cNvPr id="574" name="Straight Connector 11">
                <a:extLst>
                  <a:ext uri="{FF2B5EF4-FFF2-40B4-BE49-F238E27FC236}">
                    <a16:creationId xmlns:a16="http://schemas.microsoft.com/office/drawing/2014/main" id="{3030E59C-FC5F-A84A-81BA-0ACA4459E27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5" name="Oval 29">
                <a:extLst>
                  <a:ext uri="{FF2B5EF4-FFF2-40B4-BE49-F238E27FC236}">
                    <a16:creationId xmlns:a16="http://schemas.microsoft.com/office/drawing/2014/main" id="{9D5FFC9A-1608-AC4D-BF0F-2F0FCA43F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47" name="Group 546">
              <a:extLst>
                <a:ext uri="{FF2B5EF4-FFF2-40B4-BE49-F238E27FC236}">
                  <a16:creationId xmlns:a16="http://schemas.microsoft.com/office/drawing/2014/main" id="{8A06D713-45F8-5247-8075-D7AB4E4D1954}"/>
                </a:ext>
              </a:extLst>
            </p:cNvPr>
            <p:cNvGrpSpPr/>
            <p:nvPr/>
          </p:nvGrpSpPr>
          <p:grpSpPr>
            <a:xfrm rot="19481219">
              <a:off x="2912384" y="4140818"/>
              <a:ext cx="114227" cy="262357"/>
              <a:chOff x="3075031" y="3804187"/>
              <a:chExt cx="114227" cy="262357"/>
            </a:xfrm>
          </p:grpSpPr>
          <p:cxnSp>
            <p:nvCxnSpPr>
              <p:cNvPr id="572" name="Straight Connector 11">
                <a:extLst>
                  <a:ext uri="{FF2B5EF4-FFF2-40B4-BE49-F238E27FC236}">
                    <a16:creationId xmlns:a16="http://schemas.microsoft.com/office/drawing/2014/main" id="{1C1CAD71-3255-4D41-B933-62B430D77AB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3" name="Oval 29">
                <a:extLst>
                  <a:ext uri="{FF2B5EF4-FFF2-40B4-BE49-F238E27FC236}">
                    <a16:creationId xmlns:a16="http://schemas.microsoft.com/office/drawing/2014/main" id="{9F233C46-08ED-E44A-BD87-4E045BE45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48" name="Group 547">
              <a:extLst>
                <a:ext uri="{FF2B5EF4-FFF2-40B4-BE49-F238E27FC236}">
                  <a16:creationId xmlns:a16="http://schemas.microsoft.com/office/drawing/2014/main" id="{961DC9B2-72D0-B444-9C25-EEA43A14D41A}"/>
                </a:ext>
              </a:extLst>
            </p:cNvPr>
            <p:cNvGrpSpPr/>
            <p:nvPr/>
          </p:nvGrpSpPr>
          <p:grpSpPr>
            <a:xfrm rot="6085288">
              <a:off x="3891470" y="4386904"/>
              <a:ext cx="114227" cy="262357"/>
              <a:chOff x="3075031" y="3804187"/>
              <a:chExt cx="114227" cy="262357"/>
            </a:xfrm>
          </p:grpSpPr>
          <p:cxnSp>
            <p:nvCxnSpPr>
              <p:cNvPr id="570" name="Straight Connector 11">
                <a:extLst>
                  <a:ext uri="{FF2B5EF4-FFF2-40B4-BE49-F238E27FC236}">
                    <a16:creationId xmlns:a16="http://schemas.microsoft.com/office/drawing/2014/main" id="{2E682EEF-BDC1-8D49-B2EE-8165436A6B7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1" name="Oval 29">
                <a:extLst>
                  <a:ext uri="{FF2B5EF4-FFF2-40B4-BE49-F238E27FC236}">
                    <a16:creationId xmlns:a16="http://schemas.microsoft.com/office/drawing/2014/main" id="{B0EA989F-ED83-0A46-BB5D-12B5AB532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49" name="Group 548">
              <a:extLst>
                <a:ext uri="{FF2B5EF4-FFF2-40B4-BE49-F238E27FC236}">
                  <a16:creationId xmlns:a16="http://schemas.microsoft.com/office/drawing/2014/main" id="{A03193DC-3180-C94C-BB3E-FFF297EAC79C}"/>
                </a:ext>
              </a:extLst>
            </p:cNvPr>
            <p:cNvGrpSpPr/>
            <p:nvPr/>
          </p:nvGrpSpPr>
          <p:grpSpPr>
            <a:xfrm rot="7690653">
              <a:off x="3881032" y="4677090"/>
              <a:ext cx="114227" cy="262357"/>
              <a:chOff x="3075031" y="3804187"/>
              <a:chExt cx="114227" cy="262357"/>
            </a:xfrm>
          </p:grpSpPr>
          <p:cxnSp>
            <p:nvCxnSpPr>
              <p:cNvPr id="568" name="Straight Connector 11">
                <a:extLst>
                  <a:ext uri="{FF2B5EF4-FFF2-40B4-BE49-F238E27FC236}">
                    <a16:creationId xmlns:a16="http://schemas.microsoft.com/office/drawing/2014/main" id="{24EF1D06-1163-E542-B688-DC5D703E415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69" name="Oval 29">
                <a:extLst>
                  <a:ext uri="{FF2B5EF4-FFF2-40B4-BE49-F238E27FC236}">
                    <a16:creationId xmlns:a16="http://schemas.microsoft.com/office/drawing/2014/main" id="{5624A568-AAAD-C14B-8212-CCD15030B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0" name="Group 549">
              <a:extLst>
                <a:ext uri="{FF2B5EF4-FFF2-40B4-BE49-F238E27FC236}">
                  <a16:creationId xmlns:a16="http://schemas.microsoft.com/office/drawing/2014/main" id="{BC4EA4BC-3437-9844-B8DA-92C11EA46BF3}"/>
                </a:ext>
              </a:extLst>
            </p:cNvPr>
            <p:cNvGrpSpPr/>
            <p:nvPr/>
          </p:nvGrpSpPr>
          <p:grpSpPr>
            <a:xfrm rot="9617865">
              <a:off x="3732808" y="4929698"/>
              <a:ext cx="114227" cy="262357"/>
              <a:chOff x="3075031" y="3804187"/>
              <a:chExt cx="114227" cy="262357"/>
            </a:xfrm>
          </p:grpSpPr>
          <p:cxnSp>
            <p:nvCxnSpPr>
              <p:cNvPr id="566" name="Straight Connector 11">
                <a:extLst>
                  <a:ext uri="{FF2B5EF4-FFF2-40B4-BE49-F238E27FC236}">
                    <a16:creationId xmlns:a16="http://schemas.microsoft.com/office/drawing/2014/main" id="{D78E2837-26F4-A84A-A642-9C856A97305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67" name="Oval 29">
                <a:extLst>
                  <a:ext uri="{FF2B5EF4-FFF2-40B4-BE49-F238E27FC236}">
                    <a16:creationId xmlns:a16="http://schemas.microsoft.com/office/drawing/2014/main" id="{948F29F3-5156-A342-8C0B-5E93B2E78B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1" name="Group 550">
              <a:extLst>
                <a:ext uri="{FF2B5EF4-FFF2-40B4-BE49-F238E27FC236}">
                  <a16:creationId xmlns:a16="http://schemas.microsoft.com/office/drawing/2014/main" id="{FF82B989-E1BC-D84D-A037-5A6F9D694973}"/>
                </a:ext>
              </a:extLst>
            </p:cNvPr>
            <p:cNvGrpSpPr/>
            <p:nvPr/>
          </p:nvGrpSpPr>
          <p:grpSpPr>
            <a:xfrm rot="10800000">
              <a:off x="3471850" y="5044520"/>
              <a:ext cx="114227" cy="262357"/>
              <a:chOff x="3075031" y="3804187"/>
              <a:chExt cx="114227" cy="262357"/>
            </a:xfrm>
          </p:grpSpPr>
          <p:cxnSp>
            <p:nvCxnSpPr>
              <p:cNvPr id="564" name="Straight Connector 11">
                <a:extLst>
                  <a:ext uri="{FF2B5EF4-FFF2-40B4-BE49-F238E27FC236}">
                    <a16:creationId xmlns:a16="http://schemas.microsoft.com/office/drawing/2014/main" id="{7C92D065-18CB-F845-86C7-D2840829FD2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65" name="Oval 29">
                <a:extLst>
                  <a:ext uri="{FF2B5EF4-FFF2-40B4-BE49-F238E27FC236}">
                    <a16:creationId xmlns:a16="http://schemas.microsoft.com/office/drawing/2014/main" id="{B8EA73EC-4995-744D-B49C-984B8A16D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CB91E08B-B2D7-9E44-B6EF-362EEADD903F}"/>
                </a:ext>
              </a:extLst>
            </p:cNvPr>
            <p:cNvGrpSpPr/>
            <p:nvPr/>
          </p:nvGrpSpPr>
          <p:grpSpPr>
            <a:xfrm rot="12689196">
              <a:off x="3185840" y="5059134"/>
              <a:ext cx="114227" cy="262357"/>
              <a:chOff x="3075031" y="3804187"/>
              <a:chExt cx="114227" cy="262357"/>
            </a:xfrm>
          </p:grpSpPr>
          <p:cxnSp>
            <p:nvCxnSpPr>
              <p:cNvPr id="562" name="Straight Connector 11">
                <a:extLst>
                  <a:ext uri="{FF2B5EF4-FFF2-40B4-BE49-F238E27FC236}">
                    <a16:creationId xmlns:a16="http://schemas.microsoft.com/office/drawing/2014/main" id="{446534C2-07D7-884A-BA92-1A4A170EA6D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63" name="Oval 29">
                <a:extLst>
                  <a:ext uri="{FF2B5EF4-FFF2-40B4-BE49-F238E27FC236}">
                    <a16:creationId xmlns:a16="http://schemas.microsoft.com/office/drawing/2014/main" id="{774B717A-72E1-964E-95FF-E0CEF5E7C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3" name="Group 552">
              <a:extLst>
                <a:ext uri="{FF2B5EF4-FFF2-40B4-BE49-F238E27FC236}">
                  <a16:creationId xmlns:a16="http://schemas.microsoft.com/office/drawing/2014/main" id="{1C976938-317F-F049-A013-09CFB84CB398}"/>
                </a:ext>
              </a:extLst>
            </p:cNvPr>
            <p:cNvGrpSpPr/>
            <p:nvPr/>
          </p:nvGrpSpPr>
          <p:grpSpPr>
            <a:xfrm rot="14765506">
              <a:off x="2949934" y="4923436"/>
              <a:ext cx="114227" cy="262357"/>
              <a:chOff x="3075031" y="3804187"/>
              <a:chExt cx="114227" cy="262357"/>
            </a:xfrm>
          </p:grpSpPr>
          <p:cxnSp>
            <p:nvCxnSpPr>
              <p:cNvPr id="560" name="Straight Connector 11">
                <a:extLst>
                  <a:ext uri="{FF2B5EF4-FFF2-40B4-BE49-F238E27FC236}">
                    <a16:creationId xmlns:a16="http://schemas.microsoft.com/office/drawing/2014/main" id="{09139EF3-297C-C247-8040-9CCC301313F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61" name="Oval 29">
                <a:extLst>
                  <a:ext uri="{FF2B5EF4-FFF2-40B4-BE49-F238E27FC236}">
                    <a16:creationId xmlns:a16="http://schemas.microsoft.com/office/drawing/2014/main" id="{5C83BA57-807E-9048-B55E-3421D3AE0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4B2DF7FE-E59F-CC43-91C5-63C7A2941194}"/>
                </a:ext>
              </a:extLst>
            </p:cNvPr>
            <p:cNvGrpSpPr/>
            <p:nvPr/>
          </p:nvGrpSpPr>
          <p:grpSpPr>
            <a:xfrm rot="18159850">
              <a:off x="2776658" y="4399432"/>
              <a:ext cx="114227" cy="262357"/>
              <a:chOff x="3075031" y="3804187"/>
              <a:chExt cx="114227" cy="262357"/>
            </a:xfrm>
          </p:grpSpPr>
          <p:cxnSp>
            <p:nvCxnSpPr>
              <p:cNvPr id="558" name="Straight Connector 11">
                <a:extLst>
                  <a:ext uri="{FF2B5EF4-FFF2-40B4-BE49-F238E27FC236}">
                    <a16:creationId xmlns:a16="http://schemas.microsoft.com/office/drawing/2014/main" id="{6164DBCD-D59F-D841-96C7-3CE64C046CD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59" name="Oval 29">
                <a:extLst>
                  <a:ext uri="{FF2B5EF4-FFF2-40B4-BE49-F238E27FC236}">
                    <a16:creationId xmlns:a16="http://schemas.microsoft.com/office/drawing/2014/main" id="{72267CF9-E344-8846-B83D-844F74C14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id="{FCDB750B-992F-294D-B295-E60E0F55DFC2}"/>
                </a:ext>
              </a:extLst>
            </p:cNvPr>
            <p:cNvGrpSpPr/>
            <p:nvPr/>
          </p:nvGrpSpPr>
          <p:grpSpPr>
            <a:xfrm rot="16555707">
              <a:off x="2790415" y="4688418"/>
              <a:ext cx="114227" cy="262357"/>
              <a:chOff x="3075031" y="3804187"/>
              <a:chExt cx="114227" cy="262357"/>
            </a:xfrm>
          </p:grpSpPr>
          <p:cxnSp>
            <p:nvCxnSpPr>
              <p:cNvPr id="556" name="Straight Connector 11">
                <a:extLst>
                  <a:ext uri="{FF2B5EF4-FFF2-40B4-BE49-F238E27FC236}">
                    <a16:creationId xmlns:a16="http://schemas.microsoft.com/office/drawing/2014/main" id="{64210812-8324-0348-A9E1-5721B28DAF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57" name="Oval 29">
                <a:extLst>
                  <a:ext uri="{FF2B5EF4-FFF2-40B4-BE49-F238E27FC236}">
                    <a16:creationId xmlns:a16="http://schemas.microsoft.com/office/drawing/2014/main" id="{25C3EBBF-1913-3F46-B4F7-ECFF0F47C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580" name="Group 579" descr="Illustration of an RNA cell. ">
            <a:extLst>
              <a:ext uri="{FF2B5EF4-FFF2-40B4-BE49-F238E27FC236}">
                <a16:creationId xmlns:a16="http://schemas.microsoft.com/office/drawing/2014/main" id="{1006C57B-0A52-7C4F-B565-18190B93C6B1}"/>
              </a:ext>
            </a:extLst>
          </p:cNvPr>
          <p:cNvGrpSpPr/>
          <p:nvPr/>
        </p:nvGrpSpPr>
        <p:grpSpPr>
          <a:xfrm>
            <a:off x="6810765" y="5803600"/>
            <a:ext cx="342926" cy="376977"/>
            <a:chOff x="2702593" y="3967025"/>
            <a:chExt cx="1377169" cy="1354466"/>
          </a:xfrm>
        </p:grpSpPr>
        <p:sp>
          <p:nvSpPr>
            <p:cNvPr id="581" name="Octagon 2">
              <a:extLst>
                <a:ext uri="{FF2B5EF4-FFF2-40B4-BE49-F238E27FC236}">
                  <a16:creationId xmlns:a16="http://schemas.microsoft.com/office/drawing/2014/main" id="{88C6A6F7-8044-C942-A536-C201989C3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344" y="4297051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82" name="TextBox 22">
              <a:extLst>
                <a:ext uri="{FF2B5EF4-FFF2-40B4-BE49-F238E27FC236}">
                  <a16:creationId xmlns:a16="http://schemas.microsoft.com/office/drawing/2014/main" id="{E3263279-0104-164D-A861-34D4380C04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3" name="Oval 582">
              <a:extLst>
                <a:ext uri="{FF2B5EF4-FFF2-40B4-BE49-F238E27FC236}">
                  <a16:creationId xmlns:a16="http://schemas.microsoft.com/office/drawing/2014/main" id="{8D790EA9-D6DF-8C4C-879D-95F420E87895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E6E73D17-71DB-6745-90DE-B8E3AC81C725}"/>
                </a:ext>
              </a:extLst>
            </p:cNvPr>
            <p:cNvGrpSpPr/>
            <p:nvPr/>
          </p:nvGrpSpPr>
          <p:grpSpPr>
            <a:xfrm rot="2235724">
              <a:off x="3479651" y="3970431"/>
              <a:ext cx="114227" cy="262357"/>
              <a:chOff x="3075031" y="3804187"/>
              <a:chExt cx="114227" cy="262357"/>
            </a:xfrm>
          </p:grpSpPr>
          <p:cxnSp>
            <p:nvCxnSpPr>
              <p:cNvPr id="618" name="Straight Connector 11">
                <a:extLst>
                  <a:ext uri="{FF2B5EF4-FFF2-40B4-BE49-F238E27FC236}">
                    <a16:creationId xmlns:a16="http://schemas.microsoft.com/office/drawing/2014/main" id="{69F2BD1F-ACCD-E147-A536-EDB335BF25C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9" name="Oval 29">
                <a:extLst>
                  <a:ext uri="{FF2B5EF4-FFF2-40B4-BE49-F238E27FC236}">
                    <a16:creationId xmlns:a16="http://schemas.microsoft.com/office/drawing/2014/main" id="{4C3ED213-89A8-8342-9E05-33918170E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85" name="Group 584">
              <a:extLst>
                <a:ext uri="{FF2B5EF4-FFF2-40B4-BE49-F238E27FC236}">
                  <a16:creationId xmlns:a16="http://schemas.microsoft.com/office/drawing/2014/main" id="{FD344065-782F-6A4F-92D3-A6D65DDCA688}"/>
                </a:ext>
              </a:extLst>
            </p:cNvPr>
            <p:cNvGrpSpPr/>
            <p:nvPr/>
          </p:nvGrpSpPr>
          <p:grpSpPr>
            <a:xfrm>
              <a:off x="3175239" y="3967025"/>
              <a:ext cx="114227" cy="262357"/>
              <a:chOff x="3075031" y="3804187"/>
              <a:chExt cx="114227" cy="262357"/>
            </a:xfrm>
          </p:grpSpPr>
          <p:cxnSp>
            <p:nvCxnSpPr>
              <p:cNvPr id="616" name="Straight Connector 11">
                <a:extLst>
                  <a:ext uri="{FF2B5EF4-FFF2-40B4-BE49-F238E27FC236}">
                    <a16:creationId xmlns:a16="http://schemas.microsoft.com/office/drawing/2014/main" id="{5222B2B1-73FD-8C4D-911F-C167D639541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7" name="Oval 29">
                <a:extLst>
                  <a:ext uri="{FF2B5EF4-FFF2-40B4-BE49-F238E27FC236}">
                    <a16:creationId xmlns:a16="http://schemas.microsoft.com/office/drawing/2014/main" id="{874A1B10-6009-3240-90C7-D68525C461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86" name="Group 585">
              <a:extLst>
                <a:ext uri="{FF2B5EF4-FFF2-40B4-BE49-F238E27FC236}">
                  <a16:creationId xmlns:a16="http://schemas.microsoft.com/office/drawing/2014/main" id="{4906793B-F06C-B44D-9B4F-71BF89239F32}"/>
                </a:ext>
              </a:extLst>
            </p:cNvPr>
            <p:cNvGrpSpPr/>
            <p:nvPr/>
          </p:nvGrpSpPr>
          <p:grpSpPr>
            <a:xfrm rot="4354615">
              <a:off x="3751596" y="4121770"/>
              <a:ext cx="114227" cy="262357"/>
              <a:chOff x="3075031" y="3804187"/>
              <a:chExt cx="114227" cy="262357"/>
            </a:xfrm>
          </p:grpSpPr>
          <p:cxnSp>
            <p:nvCxnSpPr>
              <p:cNvPr id="614" name="Straight Connector 11">
                <a:extLst>
                  <a:ext uri="{FF2B5EF4-FFF2-40B4-BE49-F238E27FC236}">
                    <a16:creationId xmlns:a16="http://schemas.microsoft.com/office/drawing/2014/main" id="{BF38626B-0115-934A-81A3-24754B35473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5" name="Oval 29">
                <a:extLst>
                  <a:ext uri="{FF2B5EF4-FFF2-40B4-BE49-F238E27FC236}">
                    <a16:creationId xmlns:a16="http://schemas.microsoft.com/office/drawing/2014/main" id="{5B434865-4C6B-B345-B978-110921EDD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87" name="Group 586">
              <a:extLst>
                <a:ext uri="{FF2B5EF4-FFF2-40B4-BE49-F238E27FC236}">
                  <a16:creationId xmlns:a16="http://schemas.microsoft.com/office/drawing/2014/main" id="{5AD786B0-DAE8-8B4E-BECD-253B38E85A60}"/>
                </a:ext>
              </a:extLst>
            </p:cNvPr>
            <p:cNvGrpSpPr/>
            <p:nvPr/>
          </p:nvGrpSpPr>
          <p:grpSpPr>
            <a:xfrm rot="19481219">
              <a:off x="2912384" y="4140818"/>
              <a:ext cx="114227" cy="262357"/>
              <a:chOff x="3075031" y="3804187"/>
              <a:chExt cx="114227" cy="262357"/>
            </a:xfrm>
          </p:grpSpPr>
          <p:cxnSp>
            <p:nvCxnSpPr>
              <p:cNvPr id="612" name="Straight Connector 11">
                <a:extLst>
                  <a:ext uri="{FF2B5EF4-FFF2-40B4-BE49-F238E27FC236}">
                    <a16:creationId xmlns:a16="http://schemas.microsoft.com/office/drawing/2014/main" id="{A3594ED5-CF95-D34E-8A52-9792FC923E8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3" name="Oval 29">
                <a:extLst>
                  <a:ext uri="{FF2B5EF4-FFF2-40B4-BE49-F238E27FC236}">
                    <a16:creationId xmlns:a16="http://schemas.microsoft.com/office/drawing/2014/main" id="{2A1E0AC5-C3B8-1E42-8B01-F75FB3352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88" name="Group 587">
              <a:extLst>
                <a:ext uri="{FF2B5EF4-FFF2-40B4-BE49-F238E27FC236}">
                  <a16:creationId xmlns:a16="http://schemas.microsoft.com/office/drawing/2014/main" id="{C0C33DBD-1B3A-9243-9053-B11A4BBEF29C}"/>
                </a:ext>
              </a:extLst>
            </p:cNvPr>
            <p:cNvGrpSpPr/>
            <p:nvPr/>
          </p:nvGrpSpPr>
          <p:grpSpPr>
            <a:xfrm rot="6085288">
              <a:off x="3891470" y="4386904"/>
              <a:ext cx="114227" cy="262357"/>
              <a:chOff x="3075031" y="3804187"/>
              <a:chExt cx="114227" cy="262357"/>
            </a:xfrm>
          </p:grpSpPr>
          <p:cxnSp>
            <p:nvCxnSpPr>
              <p:cNvPr id="610" name="Straight Connector 11">
                <a:extLst>
                  <a:ext uri="{FF2B5EF4-FFF2-40B4-BE49-F238E27FC236}">
                    <a16:creationId xmlns:a16="http://schemas.microsoft.com/office/drawing/2014/main" id="{EABF7EC0-281B-3544-8DFE-757E055C1D7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1" name="Oval 29">
                <a:extLst>
                  <a:ext uri="{FF2B5EF4-FFF2-40B4-BE49-F238E27FC236}">
                    <a16:creationId xmlns:a16="http://schemas.microsoft.com/office/drawing/2014/main" id="{F14C2E7F-FBAE-B344-BD2F-F4E026532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89" name="Group 588">
              <a:extLst>
                <a:ext uri="{FF2B5EF4-FFF2-40B4-BE49-F238E27FC236}">
                  <a16:creationId xmlns:a16="http://schemas.microsoft.com/office/drawing/2014/main" id="{017D3A58-45CF-7D45-818D-1B4FE09033BB}"/>
                </a:ext>
              </a:extLst>
            </p:cNvPr>
            <p:cNvGrpSpPr/>
            <p:nvPr/>
          </p:nvGrpSpPr>
          <p:grpSpPr>
            <a:xfrm rot="7690653">
              <a:off x="3881032" y="4677090"/>
              <a:ext cx="114227" cy="262357"/>
              <a:chOff x="3075031" y="3804187"/>
              <a:chExt cx="114227" cy="262357"/>
            </a:xfrm>
          </p:grpSpPr>
          <p:cxnSp>
            <p:nvCxnSpPr>
              <p:cNvPr id="608" name="Straight Connector 11">
                <a:extLst>
                  <a:ext uri="{FF2B5EF4-FFF2-40B4-BE49-F238E27FC236}">
                    <a16:creationId xmlns:a16="http://schemas.microsoft.com/office/drawing/2014/main" id="{B6F451BF-9311-2E44-82BD-A229CB4C714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9" name="Oval 29">
                <a:extLst>
                  <a:ext uri="{FF2B5EF4-FFF2-40B4-BE49-F238E27FC236}">
                    <a16:creationId xmlns:a16="http://schemas.microsoft.com/office/drawing/2014/main" id="{7EB4B06F-9828-DB4E-B021-6C86534F9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90" name="Group 589">
              <a:extLst>
                <a:ext uri="{FF2B5EF4-FFF2-40B4-BE49-F238E27FC236}">
                  <a16:creationId xmlns:a16="http://schemas.microsoft.com/office/drawing/2014/main" id="{85A95BB7-EB97-F349-B585-485DB39B551E}"/>
                </a:ext>
              </a:extLst>
            </p:cNvPr>
            <p:cNvGrpSpPr/>
            <p:nvPr/>
          </p:nvGrpSpPr>
          <p:grpSpPr>
            <a:xfrm rot="9617865">
              <a:off x="3732808" y="4929698"/>
              <a:ext cx="114227" cy="262357"/>
              <a:chOff x="3075031" y="3804187"/>
              <a:chExt cx="114227" cy="262357"/>
            </a:xfrm>
          </p:grpSpPr>
          <p:cxnSp>
            <p:nvCxnSpPr>
              <p:cNvPr id="606" name="Straight Connector 11">
                <a:extLst>
                  <a:ext uri="{FF2B5EF4-FFF2-40B4-BE49-F238E27FC236}">
                    <a16:creationId xmlns:a16="http://schemas.microsoft.com/office/drawing/2014/main" id="{2B0EE7EA-CE8E-574F-871F-658A968323F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7" name="Oval 29">
                <a:extLst>
                  <a:ext uri="{FF2B5EF4-FFF2-40B4-BE49-F238E27FC236}">
                    <a16:creationId xmlns:a16="http://schemas.microsoft.com/office/drawing/2014/main" id="{23043561-9EEC-6D4E-9829-084238DC6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91" name="Group 590">
              <a:extLst>
                <a:ext uri="{FF2B5EF4-FFF2-40B4-BE49-F238E27FC236}">
                  <a16:creationId xmlns:a16="http://schemas.microsoft.com/office/drawing/2014/main" id="{FBC170A4-398C-E842-9BC1-DAE663CFE4CB}"/>
                </a:ext>
              </a:extLst>
            </p:cNvPr>
            <p:cNvGrpSpPr/>
            <p:nvPr/>
          </p:nvGrpSpPr>
          <p:grpSpPr>
            <a:xfrm rot="10800000">
              <a:off x="3471850" y="5044520"/>
              <a:ext cx="114227" cy="262357"/>
              <a:chOff x="3075031" y="3804187"/>
              <a:chExt cx="114227" cy="262357"/>
            </a:xfrm>
          </p:grpSpPr>
          <p:cxnSp>
            <p:nvCxnSpPr>
              <p:cNvPr id="604" name="Straight Connector 11">
                <a:extLst>
                  <a:ext uri="{FF2B5EF4-FFF2-40B4-BE49-F238E27FC236}">
                    <a16:creationId xmlns:a16="http://schemas.microsoft.com/office/drawing/2014/main" id="{318CFE4C-ED49-8247-8B7A-F6DDB9D6FE6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5" name="Oval 29">
                <a:extLst>
                  <a:ext uri="{FF2B5EF4-FFF2-40B4-BE49-F238E27FC236}">
                    <a16:creationId xmlns:a16="http://schemas.microsoft.com/office/drawing/2014/main" id="{4AB83A70-56AB-784B-A7A2-9145474F0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C6ACE37F-1E81-B648-AE60-A1C309287005}"/>
                </a:ext>
              </a:extLst>
            </p:cNvPr>
            <p:cNvGrpSpPr/>
            <p:nvPr/>
          </p:nvGrpSpPr>
          <p:grpSpPr>
            <a:xfrm rot="12689196">
              <a:off x="3185840" y="5059134"/>
              <a:ext cx="114227" cy="262357"/>
              <a:chOff x="3075031" y="3804187"/>
              <a:chExt cx="114227" cy="262357"/>
            </a:xfrm>
          </p:grpSpPr>
          <p:cxnSp>
            <p:nvCxnSpPr>
              <p:cNvPr id="602" name="Straight Connector 11">
                <a:extLst>
                  <a:ext uri="{FF2B5EF4-FFF2-40B4-BE49-F238E27FC236}">
                    <a16:creationId xmlns:a16="http://schemas.microsoft.com/office/drawing/2014/main" id="{7F3638C1-85D8-FB41-AB5E-8A66AEB3BD2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3" name="Oval 29">
                <a:extLst>
                  <a:ext uri="{FF2B5EF4-FFF2-40B4-BE49-F238E27FC236}">
                    <a16:creationId xmlns:a16="http://schemas.microsoft.com/office/drawing/2014/main" id="{E61F53B3-D404-7746-8500-2AB9C3764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517E784A-DB7F-0641-9943-2110222CAE9C}"/>
                </a:ext>
              </a:extLst>
            </p:cNvPr>
            <p:cNvGrpSpPr/>
            <p:nvPr/>
          </p:nvGrpSpPr>
          <p:grpSpPr>
            <a:xfrm rot="14765506">
              <a:off x="2949934" y="4923436"/>
              <a:ext cx="114227" cy="262357"/>
              <a:chOff x="3075031" y="3804187"/>
              <a:chExt cx="114227" cy="262357"/>
            </a:xfrm>
          </p:grpSpPr>
          <p:cxnSp>
            <p:nvCxnSpPr>
              <p:cNvPr id="600" name="Straight Connector 11">
                <a:extLst>
                  <a:ext uri="{FF2B5EF4-FFF2-40B4-BE49-F238E27FC236}">
                    <a16:creationId xmlns:a16="http://schemas.microsoft.com/office/drawing/2014/main" id="{69D9D3CE-A1FF-7A43-816E-0D6F52A01D8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1" name="Oval 29">
                <a:extLst>
                  <a:ext uri="{FF2B5EF4-FFF2-40B4-BE49-F238E27FC236}">
                    <a16:creationId xmlns:a16="http://schemas.microsoft.com/office/drawing/2014/main" id="{5FA1C817-2A96-264A-8C27-BBCA324914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94" name="Group 593">
              <a:extLst>
                <a:ext uri="{FF2B5EF4-FFF2-40B4-BE49-F238E27FC236}">
                  <a16:creationId xmlns:a16="http://schemas.microsoft.com/office/drawing/2014/main" id="{748B855C-5C77-5245-BFF6-73C5CD62EC4B}"/>
                </a:ext>
              </a:extLst>
            </p:cNvPr>
            <p:cNvGrpSpPr/>
            <p:nvPr/>
          </p:nvGrpSpPr>
          <p:grpSpPr>
            <a:xfrm rot="18159850">
              <a:off x="2776658" y="4399432"/>
              <a:ext cx="114227" cy="262357"/>
              <a:chOff x="3075031" y="3804187"/>
              <a:chExt cx="114227" cy="262357"/>
            </a:xfrm>
          </p:grpSpPr>
          <p:cxnSp>
            <p:nvCxnSpPr>
              <p:cNvPr id="598" name="Straight Connector 11">
                <a:extLst>
                  <a:ext uri="{FF2B5EF4-FFF2-40B4-BE49-F238E27FC236}">
                    <a16:creationId xmlns:a16="http://schemas.microsoft.com/office/drawing/2014/main" id="{5BB115CC-8B78-2947-975D-4E87A3DFADA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99" name="Oval 29">
                <a:extLst>
                  <a:ext uri="{FF2B5EF4-FFF2-40B4-BE49-F238E27FC236}">
                    <a16:creationId xmlns:a16="http://schemas.microsoft.com/office/drawing/2014/main" id="{8D0EA4AC-CCF9-904B-A97B-F9A5344C8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95" name="Group 594">
              <a:extLst>
                <a:ext uri="{FF2B5EF4-FFF2-40B4-BE49-F238E27FC236}">
                  <a16:creationId xmlns:a16="http://schemas.microsoft.com/office/drawing/2014/main" id="{4DB8E819-9FC8-5F42-B863-8C668D14E6FC}"/>
                </a:ext>
              </a:extLst>
            </p:cNvPr>
            <p:cNvGrpSpPr/>
            <p:nvPr/>
          </p:nvGrpSpPr>
          <p:grpSpPr>
            <a:xfrm rot="16555707">
              <a:off x="2790415" y="4688418"/>
              <a:ext cx="114227" cy="262357"/>
              <a:chOff x="3075031" y="3804187"/>
              <a:chExt cx="114227" cy="262357"/>
            </a:xfrm>
          </p:grpSpPr>
          <p:cxnSp>
            <p:nvCxnSpPr>
              <p:cNvPr id="596" name="Straight Connector 11">
                <a:extLst>
                  <a:ext uri="{FF2B5EF4-FFF2-40B4-BE49-F238E27FC236}">
                    <a16:creationId xmlns:a16="http://schemas.microsoft.com/office/drawing/2014/main" id="{EEDD8323-0CD8-8149-A71E-CE9B461CD9C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97" name="Oval 29">
                <a:extLst>
                  <a:ext uri="{FF2B5EF4-FFF2-40B4-BE49-F238E27FC236}">
                    <a16:creationId xmlns:a16="http://schemas.microsoft.com/office/drawing/2014/main" id="{0FD3716B-567B-DF4D-8D4F-DE85A599D3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621" name="Group 620" descr="Illustration of an RNA cell. ">
            <a:extLst>
              <a:ext uri="{FF2B5EF4-FFF2-40B4-BE49-F238E27FC236}">
                <a16:creationId xmlns:a16="http://schemas.microsoft.com/office/drawing/2014/main" id="{9D559CF4-340B-514B-8C10-4E03CEF8E02F}"/>
              </a:ext>
            </a:extLst>
          </p:cNvPr>
          <p:cNvGrpSpPr/>
          <p:nvPr/>
        </p:nvGrpSpPr>
        <p:grpSpPr>
          <a:xfrm>
            <a:off x="7594948" y="5843515"/>
            <a:ext cx="342926" cy="376977"/>
            <a:chOff x="2702593" y="3967025"/>
            <a:chExt cx="1377169" cy="1354466"/>
          </a:xfrm>
        </p:grpSpPr>
        <p:sp>
          <p:nvSpPr>
            <p:cNvPr id="622" name="Octagon 2">
              <a:extLst>
                <a:ext uri="{FF2B5EF4-FFF2-40B4-BE49-F238E27FC236}">
                  <a16:creationId xmlns:a16="http://schemas.microsoft.com/office/drawing/2014/main" id="{972D283E-5ADD-D34A-BAE5-301F9D55A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344" y="4297051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23" name="TextBox 22">
              <a:extLst>
                <a:ext uri="{FF2B5EF4-FFF2-40B4-BE49-F238E27FC236}">
                  <a16:creationId xmlns:a16="http://schemas.microsoft.com/office/drawing/2014/main" id="{97046854-A1D0-6348-A21F-7AE4A56F2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4" name="Oval 623">
              <a:extLst>
                <a:ext uri="{FF2B5EF4-FFF2-40B4-BE49-F238E27FC236}">
                  <a16:creationId xmlns:a16="http://schemas.microsoft.com/office/drawing/2014/main" id="{951FDC3A-E639-FE47-AABB-05AF29AC5452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5" name="Group 624">
              <a:extLst>
                <a:ext uri="{FF2B5EF4-FFF2-40B4-BE49-F238E27FC236}">
                  <a16:creationId xmlns:a16="http://schemas.microsoft.com/office/drawing/2014/main" id="{72CD8AC4-9D64-BF4F-B733-7E86BC275967}"/>
                </a:ext>
              </a:extLst>
            </p:cNvPr>
            <p:cNvGrpSpPr/>
            <p:nvPr/>
          </p:nvGrpSpPr>
          <p:grpSpPr>
            <a:xfrm rot="2235724">
              <a:off x="3479651" y="3970431"/>
              <a:ext cx="114227" cy="262357"/>
              <a:chOff x="3075031" y="3804187"/>
              <a:chExt cx="114227" cy="262357"/>
            </a:xfrm>
          </p:grpSpPr>
          <p:cxnSp>
            <p:nvCxnSpPr>
              <p:cNvPr id="659" name="Straight Connector 11">
                <a:extLst>
                  <a:ext uri="{FF2B5EF4-FFF2-40B4-BE49-F238E27FC236}">
                    <a16:creationId xmlns:a16="http://schemas.microsoft.com/office/drawing/2014/main" id="{7CA62419-44A2-3641-ACF0-3ED84770769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60" name="Oval 29">
                <a:extLst>
                  <a:ext uri="{FF2B5EF4-FFF2-40B4-BE49-F238E27FC236}">
                    <a16:creationId xmlns:a16="http://schemas.microsoft.com/office/drawing/2014/main" id="{F976504E-B1B4-A640-8FEC-E1C738935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26" name="Group 625">
              <a:extLst>
                <a:ext uri="{FF2B5EF4-FFF2-40B4-BE49-F238E27FC236}">
                  <a16:creationId xmlns:a16="http://schemas.microsoft.com/office/drawing/2014/main" id="{B8704E71-3F36-A74D-9FFA-3476B9399CAB}"/>
                </a:ext>
              </a:extLst>
            </p:cNvPr>
            <p:cNvGrpSpPr/>
            <p:nvPr/>
          </p:nvGrpSpPr>
          <p:grpSpPr>
            <a:xfrm>
              <a:off x="3175239" y="3967025"/>
              <a:ext cx="114227" cy="262357"/>
              <a:chOff x="3075031" y="3804187"/>
              <a:chExt cx="114227" cy="262357"/>
            </a:xfrm>
          </p:grpSpPr>
          <p:cxnSp>
            <p:nvCxnSpPr>
              <p:cNvPr id="657" name="Straight Connector 11">
                <a:extLst>
                  <a:ext uri="{FF2B5EF4-FFF2-40B4-BE49-F238E27FC236}">
                    <a16:creationId xmlns:a16="http://schemas.microsoft.com/office/drawing/2014/main" id="{2CD2D269-9604-AB49-B96A-A2EE5B74511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8" name="Oval 29">
                <a:extLst>
                  <a:ext uri="{FF2B5EF4-FFF2-40B4-BE49-F238E27FC236}">
                    <a16:creationId xmlns:a16="http://schemas.microsoft.com/office/drawing/2014/main" id="{32E86D87-946B-7742-9850-3FC9CB8CF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27" name="Group 626">
              <a:extLst>
                <a:ext uri="{FF2B5EF4-FFF2-40B4-BE49-F238E27FC236}">
                  <a16:creationId xmlns:a16="http://schemas.microsoft.com/office/drawing/2014/main" id="{12A1FEB0-E206-7B4B-ADB7-ACF81045029C}"/>
                </a:ext>
              </a:extLst>
            </p:cNvPr>
            <p:cNvGrpSpPr/>
            <p:nvPr/>
          </p:nvGrpSpPr>
          <p:grpSpPr>
            <a:xfrm rot="4354615">
              <a:off x="3751596" y="4121770"/>
              <a:ext cx="114227" cy="262357"/>
              <a:chOff x="3075031" y="3804187"/>
              <a:chExt cx="114227" cy="262357"/>
            </a:xfrm>
          </p:grpSpPr>
          <p:cxnSp>
            <p:nvCxnSpPr>
              <p:cNvPr id="655" name="Straight Connector 11">
                <a:extLst>
                  <a:ext uri="{FF2B5EF4-FFF2-40B4-BE49-F238E27FC236}">
                    <a16:creationId xmlns:a16="http://schemas.microsoft.com/office/drawing/2014/main" id="{36018D94-1679-6C48-8DC0-F453AF6350A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6" name="Oval 29">
                <a:extLst>
                  <a:ext uri="{FF2B5EF4-FFF2-40B4-BE49-F238E27FC236}">
                    <a16:creationId xmlns:a16="http://schemas.microsoft.com/office/drawing/2014/main" id="{8EECD994-634C-5E48-A2D5-E317F15E3F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28" name="Group 627">
              <a:extLst>
                <a:ext uri="{FF2B5EF4-FFF2-40B4-BE49-F238E27FC236}">
                  <a16:creationId xmlns:a16="http://schemas.microsoft.com/office/drawing/2014/main" id="{BF580B58-8CED-4647-A860-07FC81B473C7}"/>
                </a:ext>
              </a:extLst>
            </p:cNvPr>
            <p:cNvGrpSpPr/>
            <p:nvPr/>
          </p:nvGrpSpPr>
          <p:grpSpPr>
            <a:xfrm rot="19481219">
              <a:off x="2912384" y="4140818"/>
              <a:ext cx="114227" cy="262357"/>
              <a:chOff x="3075031" y="3804187"/>
              <a:chExt cx="114227" cy="262357"/>
            </a:xfrm>
          </p:grpSpPr>
          <p:cxnSp>
            <p:nvCxnSpPr>
              <p:cNvPr id="653" name="Straight Connector 11">
                <a:extLst>
                  <a:ext uri="{FF2B5EF4-FFF2-40B4-BE49-F238E27FC236}">
                    <a16:creationId xmlns:a16="http://schemas.microsoft.com/office/drawing/2014/main" id="{4A635CC8-3437-7F4A-9EAA-C0CFC4F1E7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4" name="Oval 29">
                <a:extLst>
                  <a:ext uri="{FF2B5EF4-FFF2-40B4-BE49-F238E27FC236}">
                    <a16:creationId xmlns:a16="http://schemas.microsoft.com/office/drawing/2014/main" id="{585AFE1F-9C93-5541-93AF-6DD6C5C4E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29" name="Group 628">
              <a:extLst>
                <a:ext uri="{FF2B5EF4-FFF2-40B4-BE49-F238E27FC236}">
                  <a16:creationId xmlns:a16="http://schemas.microsoft.com/office/drawing/2014/main" id="{FBCEB1A4-B716-7941-BA53-2019A6C02F2F}"/>
                </a:ext>
              </a:extLst>
            </p:cNvPr>
            <p:cNvGrpSpPr/>
            <p:nvPr/>
          </p:nvGrpSpPr>
          <p:grpSpPr>
            <a:xfrm rot="6085288">
              <a:off x="3891470" y="4386904"/>
              <a:ext cx="114227" cy="262357"/>
              <a:chOff x="3075031" y="3804187"/>
              <a:chExt cx="114227" cy="262357"/>
            </a:xfrm>
          </p:grpSpPr>
          <p:cxnSp>
            <p:nvCxnSpPr>
              <p:cNvPr id="651" name="Straight Connector 11">
                <a:extLst>
                  <a:ext uri="{FF2B5EF4-FFF2-40B4-BE49-F238E27FC236}">
                    <a16:creationId xmlns:a16="http://schemas.microsoft.com/office/drawing/2014/main" id="{F042609D-863F-4548-907B-740FDF12245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2" name="Oval 29">
                <a:extLst>
                  <a:ext uri="{FF2B5EF4-FFF2-40B4-BE49-F238E27FC236}">
                    <a16:creationId xmlns:a16="http://schemas.microsoft.com/office/drawing/2014/main" id="{1B6159A1-6352-0D42-8F16-6E4F113EC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0" name="Group 629">
              <a:extLst>
                <a:ext uri="{FF2B5EF4-FFF2-40B4-BE49-F238E27FC236}">
                  <a16:creationId xmlns:a16="http://schemas.microsoft.com/office/drawing/2014/main" id="{4F459DDF-A7D1-7348-8090-4726D72BC11A}"/>
                </a:ext>
              </a:extLst>
            </p:cNvPr>
            <p:cNvGrpSpPr/>
            <p:nvPr/>
          </p:nvGrpSpPr>
          <p:grpSpPr>
            <a:xfrm rot="7690653">
              <a:off x="3881032" y="4677090"/>
              <a:ext cx="114227" cy="262357"/>
              <a:chOff x="3075031" y="3804187"/>
              <a:chExt cx="114227" cy="262357"/>
            </a:xfrm>
          </p:grpSpPr>
          <p:cxnSp>
            <p:nvCxnSpPr>
              <p:cNvPr id="649" name="Straight Connector 11">
                <a:extLst>
                  <a:ext uri="{FF2B5EF4-FFF2-40B4-BE49-F238E27FC236}">
                    <a16:creationId xmlns:a16="http://schemas.microsoft.com/office/drawing/2014/main" id="{2AEDAC6D-A1F5-9045-AB43-D79167E90F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0" name="Oval 29">
                <a:extLst>
                  <a:ext uri="{FF2B5EF4-FFF2-40B4-BE49-F238E27FC236}">
                    <a16:creationId xmlns:a16="http://schemas.microsoft.com/office/drawing/2014/main" id="{1024EF6E-7B70-2E4E-BF7C-0179F0104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1" name="Group 630">
              <a:extLst>
                <a:ext uri="{FF2B5EF4-FFF2-40B4-BE49-F238E27FC236}">
                  <a16:creationId xmlns:a16="http://schemas.microsoft.com/office/drawing/2014/main" id="{849896B5-AE77-0049-8372-A5BE568E3126}"/>
                </a:ext>
              </a:extLst>
            </p:cNvPr>
            <p:cNvGrpSpPr/>
            <p:nvPr/>
          </p:nvGrpSpPr>
          <p:grpSpPr>
            <a:xfrm rot="9617865">
              <a:off x="3732808" y="4929698"/>
              <a:ext cx="114227" cy="262357"/>
              <a:chOff x="3075031" y="3804187"/>
              <a:chExt cx="114227" cy="262357"/>
            </a:xfrm>
          </p:grpSpPr>
          <p:cxnSp>
            <p:nvCxnSpPr>
              <p:cNvPr id="647" name="Straight Connector 11">
                <a:extLst>
                  <a:ext uri="{FF2B5EF4-FFF2-40B4-BE49-F238E27FC236}">
                    <a16:creationId xmlns:a16="http://schemas.microsoft.com/office/drawing/2014/main" id="{04AFFFC2-B458-9B4B-A28C-0A14734533E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8" name="Oval 29">
                <a:extLst>
                  <a:ext uri="{FF2B5EF4-FFF2-40B4-BE49-F238E27FC236}">
                    <a16:creationId xmlns:a16="http://schemas.microsoft.com/office/drawing/2014/main" id="{A2E96B2B-B3CF-F64F-A6EE-CF15279BA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2" name="Group 631">
              <a:extLst>
                <a:ext uri="{FF2B5EF4-FFF2-40B4-BE49-F238E27FC236}">
                  <a16:creationId xmlns:a16="http://schemas.microsoft.com/office/drawing/2014/main" id="{24B7BD37-D2B4-7141-A85B-A3F1AAD96D36}"/>
                </a:ext>
              </a:extLst>
            </p:cNvPr>
            <p:cNvGrpSpPr/>
            <p:nvPr/>
          </p:nvGrpSpPr>
          <p:grpSpPr>
            <a:xfrm rot="10800000">
              <a:off x="3471850" y="5044520"/>
              <a:ext cx="114227" cy="262357"/>
              <a:chOff x="3075031" y="3804187"/>
              <a:chExt cx="114227" cy="262357"/>
            </a:xfrm>
          </p:grpSpPr>
          <p:cxnSp>
            <p:nvCxnSpPr>
              <p:cNvPr id="645" name="Straight Connector 11">
                <a:extLst>
                  <a:ext uri="{FF2B5EF4-FFF2-40B4-BE49-F238E27FC236}">
                    <a16:creationId xmlns:a16="http://schemas.microsoft.com/office/drawing/2014/main" id="{787CACA6-26EC-E940-B5DA-E27C311A306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6" name="Oval 29">
                <a:extLst>
                  <a:ext uri="{FF2B5EF4-FFF2-40B4-BE49-F238E27FC236}">
                    <a16:creationId xmlns:a16="http://schemas.microsoft.com/office/drawing/2014/main" id="{4777AD1D-836E-9445-B82E-EBA6095D1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3" name="Group 632">
              <a:extLst>
                <a:ext uri="{FF2B5EF4-FFF2-40B4-BE49-F238E27FC236}">
                  <a16:creationId xmlns:a16="http://schemas.microsoft.com/office/drawing/2014/main" id="{C252FBEB-5145-7143-942E-DAA338C09C6E}"/>
                </a:ext>
              </a:extLst>
            </p:cNvPr>
            <p:cNvGrpSpPr/>
            <p:nvPr/>
          </p:nvGrpSpPr>
          <p:grpSpPr>
            <a:xfrm rot="12689196">
              <a:off x="3185840" y="5059134"/>
              <a:ext cx="114227" cy="262357"/>
              <a:chOff x="3075031" y="3804187"/>
              <a:chExt cx="114227" cy="262357"/>
            </a:xfrm>
          </p:grpSpPr>
          <p:cxnSp>
            <p:nvCxnSpPr>
              <p:cNvPr id="643" name="Straight Connector 11">
                <a:extLst>
                  <a:ext uri="{FF2B5EF4-FFF2-40B4-BE49-F238E27FC236}">
                    <a16:creationId xmlns:a16="http://schemas.microsoft.com/office/drawing/2014/main" id="{CA1DF260-FB03-D444-B502-E926CCE2D85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4" name="Oval 29">
                <a:extLst>
                  <a:ext uri="{FF2B5EF4-FFF2-40B4-BE49-F238E27FC236}">
                    <a16:creationId xmlns:a16="http://schemas.microsoft.com/office/drawing/2014/main" id="{D7FB11C0-2021-E24C-8112-DEA024A84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4" name="Group 633">
              <a:extLst>
                <a:ext uri="{FF2B5EF4-FFF2-40B4-BE49-F238E27FC236}">
                  <a16:creationId xmlns:a16="http://schemas.microsoft.com/office/drawing/2014/main" id="{DB3AD469-FC49-0F4A-919C-C6128EE95BBC}"/>
                </a:ext>
              </a:extLst>
            </p:cNvPr>
            <p:cNvGrpSpPr/>
            <p:nvPr/>
          </p:nvGrpSpPr>
          <p:grpSpPr>
            <a:xfrm rot="14765506">
              <a:off x="2949934" y="4923436"/>
              <a:ext cx="114227" cy="262357"/>
              <a:chOff x="3075031" y="3804187"/>
              <a:chExt cx="114227" cy="262357"/>
            </a:xfrm>
          </p:grpSpPr>
          <p:cxnSp>
            <p:nvCxnSpPr>
              <p:cNvPr id="641" name="Straight Connector 11">
                <a:extLst>
                  <a:ext uri="{FF2B5EF4-FFF2-40B4-BE49-F238E27FC236}">
                    <a16:creationId xmlns:a16="http://schemas.microsoft.com/office/drawing/2014/main" id="{2C95299C-9292-1C41-994C-A56F5A70717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2" name="Oval 29">
                <a:extLst>
                  <a:ext uri="{FF2B5EF4-FFF2-40B4-BE49-F238E27FC236}">
                    <a16:creationId xmlns:a16="http://schemas.microsoft.com/office/drawing/2014/main" id="{AA0DD317-C761-FF49-916F-85ADBEB2A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5" name="Group 634">
              <a:extLst>
                <a:ext uri="{FF2B5EF4-FFF2-40B4-BE49-F238E27FC236}">
                  <a16:creationId xmlns:a16="http://schemas.microsoft.com/office/drawing/2014/main" id="{57D9D862-C6AE-6640-A388-C82754AEED36}"/>
                </a:ext>
              </a:extLst>
            </p:cNvPr>
            <p:cNvGrpSpPr/>
            <p:nvPr/>
          </p:nvGrpSpPr>
          <p:grpSpPr>
            <a:xfrm rot="18159850">
              <a:off x="2776658" y="4399432"/>
              <a:ext cx="114227" cy="262357"/>
              <a:chOff x="3075031" y="3804187"/>
              <a:chExt cx="114227" cy="262357"/>
            </a:xfrm>
          </p:grpSpPr>
          <p:cxnSp>
            <p:nvCxnSpPr>
              <p:cNvPr id="639" name="Straight Connector 11">
                <a:extLst>
                  <a:ext uri="{FF2B5EF4-FFF2-40B4-BE49-F238E27FC236}">
                    <a16:creationId xmlns:a16="http://schemas.microsoft.com/office/drawing/2014/main" id="{3CECB429-27FB-734E-BB86-F5B3522C748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0" name="Oval 29">
                <a:extLst>
                  <a:ext uri="{FF2B5EF4-FFF2-40B4-BE49-F238E27FC236}">
                    <a16:creationId xmlns:a16="http://schemas.microsoft.com/office/drawing/2014/main" id="{B48B44CD-5DAF-C94C-A130-0D4A71AE6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636" name="Group 635">
              <a:extLst>
                <a:ext uri="{FF2B5EF4-FFF2-40B4-BE49-F238E27FC236}">
                  <a16:creationId xmlns:a16="http://schemas.microsoft.com/office/drawing/2014/main" id="{03EF1B33-23C0-3F45-BD36-033A9055B31B}"/>
                </a:ext>
              </a:extLst>
            </p:cNvPr>
            <p:cNvGrpSpPr/>
            <p:nvPr/>
          </p:nvGrpSpPr>
          <p:grpSpPr>
            <a:xfrm rot="16555707">
              <a:off x="2790415" y="4688418"/>
              <a:ext cx="114227" cy="262357"/>
              <a:chOff x="3075031" y="3804187"/>
              <a:chExt cx="114227" cy="262357"/>
            </a:xfrm>
          </p:grpSpPr>
          <p:cxnSp>
            <p:nvCxnSpPr>
              <p:cNvPr id="637" name="Straight Connector 11">
                <a:extLst>
                  <a:ext uri="{FF2B5EF4-FFF2-40B4-BE49-F238E27FC236}">
                    <a16:creationId xmlns:a16="http://schemas.microsoft.com/office/drawing/2014/main" id="{E556450A-CA13-D94E-9F17-AE0DA38EFC5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38" name="Oval 29">
                <a:extLst>
                  <a:ext uri="{FF2B5EF4-FFF2-40B4-BE49-F238E27FC236}">
                    <a16:creationId xmlns:a16="http://schemas.microsoft.com/office/drawing/2014/main" id="{D68EE84A-7FAD-6B47-A9A6-FE48A6BCB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415" name="Down Arrow 414" descr="A grey arrow pointing right. ">
            <a:extLst>
              <a:ext uri="{FF2B5EF4-FFF2-40B4-BE49-F238E27FC236}">
                <a16:creationId xmlns:a16="http://schemas.microsoft.com/office/drawing/2014/main" id="{F6DB6978-F217-4044-9B46-0235B1639A12}"/>
              </a:ext>
            </a:extLst>
          </p:cNvPr>
          <p:cNvSpPr/>
          <p:nvPr/>
        </p:nvSpPr>
        <p:spPr>
          <a:xfrm rot="16200000">
            <a:off x="4333272" y="1009409"/>
            <a:ext cx="158017" cy="1471121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 descr="Squiggly lines representing the nucleus of a cell. ">
            <a:extLst>
              <a:ext uri="{FF2B5EF4-FFF2-40B4-BE49-F238E27FC236}">
                <a16:creationId xmlns:a16="http://schemas.microsoft.com/office/drawing/2014/main" id="{A2948134-8B5D-2743-89F7-476046E2D9B3}"/>
              </a:ext>
            </a:extLst>
          </p:cNvPr>
          <p:cNvGrpSpPr/>
          <p:nvPr/>
        </p:nvGrpSpPr>
        <p:grpSpPr>
          <a:xfrm>
            <a:off x="5700626" y="328548"/>
            <a:ext cx="606256" cy="555626"/>
            <a:chOff x="5675574" y="366126"/>
            <a:chExt cx="606256" cy="555626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A4C27F6-A7D9-4D48-B109-F42E4B4F0F44}"/>
                </a:ext>
              </a:extLst>
            </p:cNvPr>
            <p:cNvSpPr txBox="1"/>
            <p:nvPr/>
          </p:nvSpPr>
          <p:spPr>
            <a:xfrm>
              <a:off x="5675574" y="366126"/>
              <a:ext cx="6062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BA56FF"/>
                  </a:solidFill>
                </a:rPr>
                <a:t>RNA</a:t>
              </a:r>
            </a:p>
          </p:txBody>
        </p:sp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FF538A32-CB30-904D-B049-E7002655DD98}"/>
                </a:ext>
              </a:extLst>
            </p:cNvPr>
            <p:cNvGrpSpPr/>
            <p:nvPr/>
          </p:nvGrpSpPr>
          <p:grpSpPr>
            <a:xfrm>
              <a:off x="5823447" y="682424"/>
              <a:ext cx="423797" cy="239328"/>
              <a:chOff x="4899764" y="720061"/>
              <a:chExt cx="2265123" cy="404814"/>
            </a:xfrm>
          </p:grpSpPr>
          <p:sp>
            <p:nvSpPr>
              <p:cNvPr id="417" name="Freeform 416">
                <a:extLst>
                  <a:ext uri="{FF2B5EF4-FFF2-40B4-BE49-F238E27FC236}">
                    <a16:creationId xmlns:a16="http://schemas.microsoft.com/office/drawing/2014/main" id="{1C67AA84-E14F-DD4F-B510-F90EBF37B2E8}"/>
                  </a:ext>
                </a:extLst>
              </p:cNvPr>
              <p:cNvSpPr/>
              <p:nvPr/>
            </p:nvSpPr>
            <p:spPr>
              <a:xfrm>
                <a:off x="4910202" y="720061"/>
                <a:ext cx="2254685" cy="264940"/>
              </a:xfrm>
              <a:custGeom>
                <a:avLst/>
                <a:gdLst>
                  <a:gd name="connsiteX0" fmla="*/ 0 w 2254685"/>
                  <a:gd name="connsiteY0" fmla="*/ 152206 h 264940"/>
                  <a:gd name="connsiteX1" fmla="*/ 100208 w 2254685"/>
                  <a:gd name="connsiteY1" fmla="*/ 39471 h 264940"/>
                  <a:gd name="connsiteX2" fmla="*/ 200417 w 2254685"/>
                  <a:gd name="connsiteY2" fmla="*/ 51997 h 264940"/>
                  <a:gd name="connsiteX3" fmla="*/ 225469 w 2254685"/>
                  <a:gd name="connsiteY3" fmla="*/ 89575 h 264940"/>
                  <a:gd name="connsiteX4" fmla="*/ 237995 w 2254685"/>
                  <a:gd name="connsiteY4" fmla="*/ 127153 h 264940"/>
                  <a:gd name="connsiteX5" fmla="*/ 263047 w 2254685"/>
                  <a:gd name="connsiteY5" fmla="*/ 152206 h 264940"/>
                  <a:gd name="connsiteX6" fmla="*/ 288099 w 2254685"/>
                  <a:gd name="connsiteY6" fmla="*/ 189784 h 264940"/>
                  <a:gd name="connsiteX7" fmla="*/ 325677 w 2254685"/>
                  <a:gd name="connsiteY7" fmla="*/ 202310 h 264940"/>
                  <a:gd name="connsiteX8" fmla="*/ 400833 w 2254685"/>
                  <a:gd name="connsiteY8" fmla="*/ 189784 h 264940"/>
                  <a:gd name="connsiteX9" fmla="*/ 450937 w 2254685"/>
                  <a:gd name="connsiteY9" fmla="*/ 177258 h 264940"/>
                  <a:gd name="connsiteX10" fmla="*/ 501041 w 2254685"/>
                  <a:gd name="connsiteY10" fmla="*/ 102101 h 264940"/>
                  <a:gd name="connsiteX11" fmla="*/ 576197 w 2254685"/>
                  <a:gd name="connsiteY11" fmla="*/ 51997 h 264940"/>
                  <a:gd name="connsiteX12" fmla="*/ 701458 w 2254685"/>
                  <a:gd name="connsiteY12" fmla="*/ 89575 h 264940"/>
                  <a:gd name="connsiteX13" fmla="*/ 739036 w 2254685"/>
                  <a:gd name="connsiteY13" fmla="*/ 102101 h 264940"/>
                  <a:gd name="connsiteX14" fmla="*/ 801666 w 2254685"/>
                  <a:gd name="connsiteY14" fmla="*/ 164732 h 264940"/>
                  <a:gd name="connsiteX15" fmla="*/ 814192 w 2254685"/>
                  <a:gd name="connsiteY15" fmla="*/ 202310 h 264940"/>
                  <a:gd name="connsiteX16" fmla="*/ 851770 w 2254685"/>
                  <a:gd name="connsiteY16" fmla="*/ 214836 h 264940"/>
                  <a:gd name="connsiteX17" fmla="*/ 914400 w 2254685"/>
                  <a:gd name="connsiteY17" fmla="*/ 227362 h 264940"/>
                  <a:gd name="connsiteX18" fmla="*/ 964504 w 2254685"/>
                  <a:gd name="connsiteY18" fmla="*/ 214836 h 264940"/>
                  <a:gd name="connsiteX19" fmla="*/ 977030 w 2254685"/>
                  <a:gd name="connsiteY19" fmla="*/ 164732 h 264940"/>
                  <a:gd name="connsiteX20" fmla="*/ 989556 w 2254685"/>
                  <a:gd name="connsiteY20" fmla="*/ 127153 h 264940"/>
                  <a:gd name="connsiteX21" fmla="*/ 1064713 w 2254685"/>
                  <a:gd name="connsiteY21" fmla="*/ 89575 h 264940"/>
                  <a:gd name="connsiteX22" fmla="*/ 1102291 w 2254685"/>
                  <a:gd name="connsiteY22" fmla="*/ 64523 h 264940"/>
                  <a:gd name="connsiteX23" fmla="*/ 1177447 w 2254685"/>
                  <a:gd name="connsiteY23" fmla="*/ 102101 h 264940"/>
                  <a:gd name="connsiteX24" fmla="*/ 1215025 w 2254685"/>
                  <a:gd name="connsiteY24" fmla="*/ 114627 h 264940"/>
                  <a:gd name="connsiteX25" fmla="*/ 1302707 w 2254685"/>
                  <a:gd name="connsiteY25" fmla="*/ 202310 h 264940"/>
                  <a:gd name="connsiteX26" fmla="*/ 1377863 w 2254685"/>
                  <a:gd name="connsiteY26" fmla="*/ 189784 h 264940"/>
                  <a:gd name="connsiteX27" fmla="*/ 1440493 w 2254685"/>
                  <a:gd name="connsiteY27" fmla="*/ 139679 h 264940"/>
                  <a:gd name="connsiteX28" fmla="*/ 1465545 w 2254685"/>
                  <a:gd name="connsiteY28" fmla="*/ 102101 h 264940"/>
                  <a:gd name="connsiteX29" fmla="*/ 1528176 w 2254685"/>
                  <a:gd name="connsiteY29" fmla="*/ 39471 h 264940"/>
                  <a:gd name="connsiteX30" fmla="*/ 1540702 w 2254685"/>
                  <a:gd name="connsiteY30" fmla="*/ 1893 h 264940"/>
                  <a:gd name="connsiteX31" fmla="*/ 1590806 w 2254685"/>
                  <a:gd name="connsiteY31" fmla="*/ 14419 h 264940"/>
                  <a:gd name="connsiteX32" fmla="*/ 1665962 w 2254685"/>
                  <a:gd name="connsiteY32" fmla="*/ 64523 h 264940"/>
                  <a:gd name="connsiteX33" fmla="*/ 1703540 w 2254685"/>
                  <a:gd name="connsiteY33" fmla="*/ 139679 h 264940"/>
                  <a:gd name="connsiteX34" fmla="*/ 1741118 w 2254685"/>
                  <a:gd name="connsiteY34" fmla="*/ 214836 h 264940"/>
                  <a:gd name="connsiteX35" fmla="*/ 1778696 w 2254685"/>
                  <a:gd name="connsiteY35" fmla="*/ 239888 h 264940"/>
                  <a:gd name="connsiteX36" fmla="*/ 1853852 w 2254685"/>
                  <a:gd name="connsiteY36" fmla="*/ 164732 h 264940"/>
                  <a:gd name="connsiteX37" fmla="*/ 1916482 w 2254685"/>
                  <a:gd name="connsiteY37" fmla="*/ 114627 h 264940"/>
                  <a:gd name="connsiteX38" fmla="*/ 1954060 w 2254685"/>
                  <a:gd name="connsiteY38" fmla="*/ 102101 h 264940"/>
                  <a:gd name="connsiteX39" fmla="*/ 2041743 w 2254685"/>
                  <a:gd name="connsiteY39" fmla="*/ 89575 h 264940"/>
                  <a:gd name="connsiteX40" fmla="*/ 2066795 w 2254685"/>
                  <a:gd name="connsiteY40" fmla="*/ 127153 h 264940"/>
                  <a:gd name="connsiteX41" fmla="*/ 2141951 w 2254685"/>
                  <a:gd name="connsiteY41" fmla="*/ 152206 h 264940"/>
                  <a:gd name="connsiteX42" fmla="*/ 2217107 w 2254685"/>
                  <a:gd name="connsiteY42" fmla="*/ 202310 h 264940"/>
                  <a:gd name="connsiteX43" fmla="*/ 2254685 w 2254685"/>
                  <a:gd name="connsiteY43" fmla="*/ 264940 h 26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254685" h="264940">
                    <a:moveTo>
                      <a:pt x="0" y="152206"/>
                    </a:moveTo>
                    <a:cubicBezTo>
                      <a:pt x="589" y="151382"/>
                      <a:pt x="62416" y="42907"/>
                      <a:pt x="100208" y="39471"/>
                    </a:cubicBezTo>
                    <a:cubicBezTo>
                      <a:pt x="133733" y="36423"/>
                      <a:pt x="167014" y="47822"/>
                      <a:pt x="200417" y="51997"/>
                    </a:cubicBezTo>
                    <a:cubicBezTo>
                      <a:pt x="208768" y="64523"/>
                      <a:pt x="218736" y="76110"/>
                      <a:pt x="225469" y="89575"/>
                    </a:cubicBezTo>
                    <a:cubicBezTo>
                      <a:pt x="231374" y="101385"/>
                      <a:pt x="231202" y="115831"/>
                      <a:pt x="237995" y="127153"/>
                    </a:cubicBezTo>
                    <a:cubicBezTo>
                      <a:pt x="244071" y="137280"/>
                      <a:pt x="255670" y="142984"/>
                      <a:pt x="263047" y="152206"/>
                    </a:cubicBezTo>
                    <a:cubicBezTo>
                      <a:pt x="272451" y="163962"/>
                      <a:pt x="276344" y="180380"/>
                      <a:pt x="288099" y="189784"/>
                    </a:cubicBezTo>
                    <a:cubicBezTo>
                      <a:pt x="298409" y="198032"/>
                      <a:pt x="313151" y="198135"/>
                      <a:pt x="325677" y="202310"/>
                    </a:cubicBezTo>
                    <a:cubicBezTo>
                      <a:pt x="350729" y="198135"/>
                      <a:pt x="375929" y="194765"/>
                      <a:pt x="400833" y="189784"/>
                    </a:cubicBezTo>
                    <a:cubicBezTo>
                      <a:pt x="417714" y="186408"/>
                      <a:pt x="437981" y="188594"/>
                      <a:pt x="450937" y="177258"/>
                    </a:cubicBezTo>
                    <a:cubicBezTo>
                      <a:pt x="473596" y="157431"/>
                      <a:pt x="475989" y="118802"/>
                      <a:pt x="501041" y="102101"/>
                    </a:cubicBezTo>
                    <a:lnTo>
                      <a:pt x="576197" y="51997"/>
                    </a:lnTo>
                    <a:cubicBezTo>
                      <a:pt x="651921" y="70928"/>
                      <a:pt x="609970" y="59079"/>
                      <a:pt x="701458" y="89575"/>
                    </a:cubicBezTo>
                    <a:lnTo>
                      <a:pt x="739036" y="102101"/>
                    </a:lnTo>
                    <a:cubicBezTo>
                      <a:pt x="759913" y="122978"/>
                      <a:pt x="792330" y="136723"/>
                      <a:pt x="801666" y="164732"/>
                    </a:cubicBezTo>
                    <a:cubicBezTo>
                      <a:pt x="805841" y="177258"/>
                      <a:pt x="804856" y="192974"/>
                      <a:pt x="814192" y="202310"/>
                    </a:cubicBezTo>
                    <a:cubicBezTo>
                      <a:pt x="823528" y="211646"/>
                      <a:pt x="838961" y="211634"/>
                      <a:pt x="851770" y="214836"/>
                    </a:cubicBezTo>
                    <a:cubicBezTo>
                      <a:pt x="872424" y="220000"/>
                      <a:pt x="893523" y="223187"/>
                      <a:pt x="914400" y="227362"/>
                    </a:cubicBezTo>
                    <a:cubicBezTo>
                      <a:pt x="931101" y="223187"/>
                      <a:pt x="952331" y="227009"/>
                      <a:pt x="964504" y="214836"/>
                    </a:cubicBezTo>
                    <a:cubicBezTo>
                      <a:pt x="976677" y="202663"/>
                      <a:pt x="972301" y="181285"/>
                      <a:pt x="977030" y="164732"/>
                    </a:cubicBezTo>
                    <a:cubicBezTo>
                      <a:pt x="980657" y="152036"/>
                      <a:pt x="981308" y="137464"/>
                      <a:pt x="989556" y="127153"/>
                    </a:cubicBezTo>
                    <a:cubicBezTo>
                      <a:pt x="1007216" y="105078"/>
                      <a:pt x="1039958" y="97826"/>
                      <a:pt x="1064713" y="89575"/>
                    </a:cubicBezTo>
                    <a:cubicBezTo>
                      <a:pt x="1077239" y="81224"/>
                      <a:pt x="1087441" y="66998"/>
                      <a:pt x="1102291" y="64523"/>
                    </a:cubicBezTo>
                    <a:cubicBezTo>
                      <a:pt x="1125904" y="60587"/>
                      <a:pt x="1161089" y="93922"/>
                      <a:pt x="1177447" y="102101"/>
                    </a:cubicBezTo>
                    <a:cubicBezTo>
                      <a:pt x="1189257" y="108006"/>
                      <a:pt x="1202499" y="110452"/>
                      <a:pt x="1215025" y="114627"/>
                    </a:cubicBezTo>
                    <a:cubicBezTo>
                      <a:pt x="1272453" y="200770"/>
                      <a:pt x="1236565" y="180263"/>
                      <a:pt x="1302707" y="202310"/>
                    </a:cubicBezTo>
                    <a:cubicBezTo>
                      <a:pt x="1327759" y="198135"/>
                      <a:pt x="1353769" y="197815"/>
                      <a:pt x="1377863" y="189784"/>
                    </a:cubicBezTo>
                    <a:cubicBezTo>
                      <a:pt x="1395621" y="183865"/>
                      <a:pt x="1428053" y="155229"/>
                      <a:pt x="1440493" y="139679"/>
                    </a:cubicBezTo>
                    <a:cubicBezTo>
                      <a:pt x="1449897" y="127923"/>
                      <a:pt x="1455632" y="113431"/>
                      <a:pt x="1465545" y="102101"/>
                    </a:cubicBezTo>
                    <a:cubicBezTo>
                      <a:pt x="1484987" y="79882"/>
                      <a:pt x="1528176" y="39471"/>
                      <a:pt x="1528176" y="39471"/>
                    </a:cubicBezTo>
                    <a:cubicBezTo>
                      <a:pt x="1532351" y="26945"/>
                      <a:pt x="1528443" y="6797"/>
                      <a:pt x="1540702" y="1893"/>
                    </a:cubicBezTo>
                    <a:cubicBezTo>
                      <a:pt x="1556686" y="-4501"/>
                      <a:pt x="1575408" y="6720"/>
                      <a:pt x="1590806" y="14419"/>
                    </a:cubicBezTo>
                    <a:cubicBezTo>
                      <a:pt x="1617736" y="27884"/>
                      <a:pt x="1665962" y="64523"/>
                      <a:pt x="1665962" y="64523"/>
                    </a:cubicBezTo>
                    <a:cubicBezTo>
                      <a:pt x="1697448" y="158980"/>
                      <a:pt x="1654975" y="42547"/>
                      <a:pt x="1703540" y="139679"/>
                    </a:cubicBezTo>
                    <a:cubicBezTo>
                      <a:pt x="1723916" y="180431"/>
                      <a:pt x="1705220" y="178938"/>
                      <a:pt x="1741118" y="214836"/>
                    </a:cubicBezTo>
                    <a:cubicBezTo>
                      <a:pt x="1751763" y="225481"/>
                      <a:pt x="1766170" y="231537"/>
                      <a:pt x="1778696" y="239888"/>
                    </a:cubicBezTo>
                    <a:lnTo>
                      <a:pt x="1853852" y="164732"/>
                    </a:lnTo>
                    <a:cubicBezTo>
                      <a:pt x="1877155" y="141428"/>
                      <a:pt x="1884876" y="130430"/>
                      <a:pt x="1916482" y="114627"/>
                    </a:cubicBezTo>
                    <a:cubicBezTo>
                      <a:pt x="1928292" y="108722"/>
                      <a:pt x="1941534" y="106276"/>
                      <a:pt x="1954060" y="102101"/>
                    </a:cubicBezTo>
                    <a:cubicBezTo>
                      <a:pt x="1984437" y="71725"/>
                      <a:pt x="1985074" y="57192"/>
                      <a:pt x="2041743" y="89575"/>
                    </a:cubicBezTo>
                    <a:cubicBezTo>
                      <a:pt x="2054814" y="97044"/>
                      <a:pt x="2054029" y="119174"/>
                      <a:pt x="2066795" y="127153"/>
                    </a:cubicBezTo>
                    <a:cubicBezTo>
                      <a:pt x="2089188" y="141149"/>
                      <a:pt x="2119979" y="137558"/>
                      <a:pt x="2141951" y="152206"/>
                    </a:cubicBezTo>
                    <a:lnTo>
                      <a:pt x="2217107" y="202310"/>
                    </a:lnTo>
                    <a:cubicBezTo>
                      <a:pt x="2247338" y="247656"/>
                      <a:pt x="2235426" y="226423"/>
                      <a:pt x="2254685" y="264940"/>
                    </a:cubicBezTo>
                  </a:path>
                </a:pathLst>
              </a:custGeom>
              <a:noFill/>
              <a:ln w="19050">
                <a:solidFill>
                  <a:srgbClr val="BA5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Freeform 417">
                <a:extLst>
                  <a:ext uri="{FF2B5EF4-FFF2-40B4-BE49-F238E27FC236}">
                    <a16:creationId xmlns:a16="http://schemas.microsoft.com/office/drawing/2014/main" id="{F49E45C0-D1CE-F844-9634-779FE3456C13}"/>
                  </a:ext>
                </a:extLst>
              </p:cNvPr>
              <p:cNvSpPr/>
              <p:nvPr/>
            </p:nvSpPr>
            <p:spPr>
              <a:xfrm>
                <a:off x="4899764" y="859935"/>
                <a:ext cx="2254685" cy="264940"/>
              </a:xfrm>
              <a:custGeom>
                <a:avLst/>
                <a:gdLst>
                  <a:gd name="connsiteX0" fmla="*/ 0 w 2254685"/>
                  <a:gd name="connsiteY0" fmla="*/ 152206 h 264940"/>
                  <a:gd name="connsiteX1" fmla="*/ 100208 w 2254685"/>
                  <a:gd name="connsiteY1" fmla="*/ 39471 h 264940"/>
                  <a:gd name="connsiteX2" fmla="*/ 200417 w 2254685"/>
                  <a:gd name="connsiteY2" fmla="*/ 51997 h 264940"/>
                  <a:gd name="connsiteX3" fmla="*/ 225469 w 2254685"/>
                  <a:gd name="connsiteY3" fmla="*/ 89575 h 264940"/>
                  <a:gd name="connsiteX4" fmla="*/ 237995 w 2254685"/>
                  <a:gd name="connsiteY4" fmla="*/ 127153 h 264940"/>
                  <a:gd name="connsiteX5" fmla="*/ 263047 w 2254685"/>
                  <a:gd name="connsiteY5" fmla="*/ 152206 h 264940"/>
                  <a:gd name="connsiteX6" fmla="*/ 288099 w 2254685"/>
                  <a:gd name="connsiteY6" fmla="*/ 189784 h 264940"/>
                  <a:gd name="connsiteX7" fmla="*/ 325677 w 2254685"/>
                  <a:gd name="connsiteY7" fmla="*/ 202310 h 264940"/>
                  <a:gd name="connsiteX8" fmla="*/ 400833 w 2254685"/>
                  <a:gd name="connsiteY8" fmla="*/ 189784 h 264940"/>
                  <a:gd name="connsiteX9" fmla="*/ 450937 w 2254685"/>
                  <a:gd name="connsiteY9" fmla="*/ 177258 h 264940"/>
                  <a:gd name="connsiteX10" fmla="*/ 501041 w 2254685"/>
                  <a:gd name="connsiteY10" fmla="*/ 102101 h 264940"/>
                  <a:gd name="connsiteX11" fmla="*/ 576197 w 2254685"/>
                  <a:gd name="connsiteY11" fmla="*/ 51997 h 264940"/>
                  <a:gd name="connsiteX12" fmla="*/ 701458 w 2254685"/>
                  <a:gd name="connsiteY12" fmla="*/ 89575 h 264940"/>
                  <a:gd name="connsiteX13" fmla="*/ 739036 w 2254685"/>
                  <a:gd name="connsiteY13" fmla="*/ 102101 h 264940"/>
                  <a:gd name="connsiteX14" fmla="*/ 801666 w 2254685"/>
                  <a:gd name="connsiteY14" fmla="*/ 164732 h 264940"/>
                  <a:gd name="connsiteX15" fmla="*/ 814192 w 2254685"/>
                  <a:gd name="connsiteY15" fmla="*/ 202310 h 264940"/>
                  <a:gd name="connsiteX16" fmla="*/ 851770 w 2254685"/>
                  <a:gd name="connsiteY16" fmla="*/ 214836 h 264940"/>
                  <a:gd name="connsiteX17" fmla="*/ 914400 w 2254685"/>
                  <a:gd name="connsiteY17" fmla="*/ 227362 h 264940"/>
                  <a:gd name="connsiteX18" fmla="*/ 964504 w 2254685"/>
                  <a:gd name="connsiteY18" fmla="*/ 214836 h 264940"/>
                  <a:gd name="connsiteX19" fmla="*/ 977030 w 2254685"/>
                  <a:gd name="connsiteY19" fmla="*/ 164732 h 264940"/>
                  <a:gd name="connsiteX20" fmla="*/ 989556 w 2254685"/>
                  <a:gd name="connsiteY20" fmla="*/ 127153 h 264940"/>
                  <a:gd name="connsiteX21" fmla="*/ 1064713 w 2254685"/>
                  <a:gd name="connsiteY21" fmla="*/ 89575 h 264940"/>
                  <a:gd name="connsiteX22" fmla="*/ 1102291 w 2254685"/>
                  <a:gd name="connsiteY22" fmla="*/ 64523 h 264940"/>
                  <a:gd name="connsiteX23" fmla="*/ 1177447 w 2254685"/>
                  <a:gd name="connsiteY23" fmla="*/ 102101 h 264940"/>
                  <a:gd name="connsiteX24" fmla="*/ 1215025 w 2254685"/>
                  <a:gd name="connsiteY24" fmla="*/ 114627 h 264940"/>
                  <a:gd name="connsiteX25" fmla="*/ 1302707 w 2254685"/>
                  <a:gd name="connsiteY25" fmla="*/ 202310 h 264940"/>
                  <a:gd name="connsiteX26" fmla="*/ 1377863 w 2254685"/>
                  <a:gd name="connsiteY26" fmla="*/ 189784 h 264940"/>
                  <a:gd name="connsiteX27" fmla="*/ 1440493 w 2254685"/>
                  <a:gd name="connsiteY27" fmla="*/ 139679 h 264940"/>
                  <a:gd name="connsiteX28" fmla="*/ 1465545 w 2254685"/>
                  <a:gd name="connsiteY28" fmla="*/ 102101 h 264940"/>
                  <a:gd name="connsiteX29" fmla="*/ 1528176 w 2254685"/>
                  <a:gd name="connsiteY29" fmla="*/ 39471 h 264940"/>
                  <a:gd name="connsiteX30" fmla="*/ 1540702 w 2254685"/>
                  <a:gd name="connsiteY30" fmla="*/ 1893 h 264940"/>
                  <a:gd name="connsiteX31" fmla="*/ 1590806 w 2254685"/>
                  <a:gd name="connsiteY31" fmla="*/ 14419 h 264940"/>
                  <a:gd name="connsiteX32" fmla="*/ 1665962 w 2254685"/>
                  <a:gd name="connsiteY32" fmla="*/ 64523 h 264940"/>
                  <a:gd name="connsiteX33" fmla="*/ 1703540 w 2254685"/>
                  <a:gd name="connsiteY33" fmla="*/ 139679 h 264940"/>
                  <a:gd name="connsiteX34" fmla="*/ 1741118 w 2254685"/>
                  <a:gd name="connsiteY34" fmla="*/ 214836 h 264940"/>
                  <a:gd name="connsiteX35" fmla="*/ 1778696 w 2254685"/>
                  <a:gd name="connsiteY35" fmla="*/ 239888 h 264940"/>
                  <a:gd name="connsiteX36" fmla="*/ 1853852 w 2254685"/>
                  <a:gd name="connsiteY36" fmla="*/ 164732 h 264940"/>
                  <a:gd name="connsiteX37" fmla="*/ 1916482 w 2254685"/>
                  <a:gd name="connsiteY37" fmla="*/ 114627 h 264940"/>
                  <a:gd name="connsiteX38" fmla="*/ 1954060 w 2254685"/>
                  <a:gd name="connsiteY38" fmla="*/ 102101 h 264940"/>
                  <a:gd name="connsiteX39" fmla="*/ 2041743 w 2254685"/>
                  <a:gd name="connsiteY39" fmla="*/ 89575 h 264940"/>
                  <a:gd name="connsiteX40" fmla="*/ 2066795 w 2254685"/>
                  <a:gd name="connsiteY40" fmla="*/ 127153 h 264940"/>
                  <a:gd name="connsiteX41" fmla="*/ 2141951 w 2254685"/>
                  <a:gd name="connsiteY41" fmla="*/ 152206 h 264940"/>
                  <a:gd name="connsiteX42" fmla="*/ 2217107 w 2254685"/>
                  <a:gd name="connsiteY42" fmla="*/ 202310 h 264940"/>
                  <a:gd name="connsiteX43" fmla="*/ 2254685 w 2254685"/>
                  <a:gd name="connsiteY43" fmla="*/ 264940 h 26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254685" h="264940">
                    <a:moveTo>
                      <a:pt x="0" y="152206"/>
                    </a:moveTo>
                    <a:cubicBezTo>
                      <a:pt x="589" y="151382"/>
                      <a:pt x="62416" y="42907"/>
                      <a:pt x="100208" y="39471"/>
                    </a:cubicBezTo>
                    <a:cubicBezTo>
                      <a:pt x="133733" y="36423"/>
                      <a:pt x="167014" y="47822"/>
                      <a:pt x="200417" y="51997"/>
                    </a:cubicBezTo>
                    <a:cubicBezTo>
                      <a:pt x="208768" y="64523"/>
                      <a:pt x="218736" y="76110"/>
                      <a:pt x="225469" y="89575"/>
                    </a:cubicBezTo>
                    <a:cubicBezTo>
                      <a:pt x="231374" y="101385"/>
                      <a:pt x="231202" y="115831"/>
                      <a:pt x="237995" y="127153"/>
                    </a:cubicBezTo>
                    <a:cubicBezTo>
                      <a:pt x="244071" y="137280"/>
                      <a:pt x="255670" y="142984"/>
                      <a:pt x="263047" y="152206"/>
                    </a:cubicBezTo>
                    <a:cubicBezTo>
                      <a:pt x="272451" y="163962"/>
                      <a:pt x="276344" y="180380"/>
                      <a:pt x="288099" y="189784"/>
                    </a:cubicBezTo>
                    <a:cubicBezTo>
                      <a:pt x="298409" y="198032"/>
                      <a:pt x="313151" y="198135"/>
                      <a:pt x="325677" y="202310"/>
                    </a:cubicBezTo>
                    <a:cubicBezTo>
                      <a:pt x="350729" y="198135"/>
                      <a:pt x="375929" y="194765"/>
                      <a:pt x="400833" y="189784"/>
                    </a:cubicBezTo>
                    <a:cubicBezTo>
                      <a:pt x="417714" y="186408"/>
                      <a:pt x="437981" y="188594"/>
                      <a:pt x="450937" y="177258"/>
                    </a:cubicBezTo>
                    <a:cubicBezTo>
                      <a:pt x="473596" y="157431"/>
                      <a:pt x="475989" y="118802"/>
                      <a:pt x="501041" y="102101"/>
                    </a:cubicBezTo>
                    <a:lnTo>
                      <a:pt x="576197" y="51997"/>
                    </a:lnTo>
                    <a:cubicBezTo>
                      <a:pt x="651921" y="70928"/>
                      <a:pt x="609970" y="59079"/>
                      <a:pt x="701458" y="89575"/>
                    </a:cubicBezTo>
                    <a:lnTo>
                      <a:pt x="739036" y="102101"/>
                    </a:lnTo>
                    <a:cubicBezTo>
                      <a:pt x="759913" y="122978"/>
                      <a:pt x="792330" y="136723"/>
                      <a:pt x="801666" y="164732"/>
                    </a:cubicBezTo>
                    <a:cubicBezTo>
                      <a:pt x="805841" y="177258"/>
                      <a:pt x="804856" y="192974"/>
                      <a:pt x="814192" y="202310"/>
                    </a:cubicBezTo>
                    <a:cubicBezTo>
                      <a:pt x="823528" y="211646"/>
                      <a:pt x="838961" y="211634"/>
                      <a:pt x="851770" y="214836"/>
                    </a:cubicBezTo>
                    <a:cubicBezTo>
                      <a:pt x="872424" y="220000"/>
                      <a:pt x="893523" y="223187"/>
                      <a:pt x="914400" y="227362"/>
                    </a:cubicBezTo>
                    <a:cubicBezTo>
                      <a:pt x="931101" y="223187"/>
                      <a:pt x="952331" y="227009"/>
                      <a:pt x="964504" y="214836"/>
                    </a:cubicBezTo>
                    <a:cubicBezTo>
                      <a:pt x="976677" y="202663"/>
                      <a:pt x="972301" y="181285"/>
                      <a:pt x="977030" y="164732"/>
                    </a:cubicBezTo>
                    <a:cubicBezTo>
                      <a:pt x="980657" y="152036"/>
                      <a:pt x="981308" y="137464"/>
                      <a:pt x="989556" y="127153"/>
                    </a:cubicBezTo>
                    <a:cubicBezTo>
                      <a:pt x="1007216" y="105078"/>
                      <a:pt x="1039958" y="97826"/>
                      <a:pt x="1064713" y="89575"/>
                    </a:cubicBezTo>
                    <a:cubicBezTo>
                      <a:pt x="1077239" y="81224"/>
                      <a:pt x="1087441" y="66998"/>
                      <a:pt x="1102291" y="64523"/>
                    </a:cubicBezTo>
                    <a:cubicBezTo>
                      <a:pt x="1125904" y="60587"/>
                      <a:pt x="1161089" y="93922"/>
                      <a:pt x="1177447" y="102101"/>
                    </a:cubicBezTo>
                    <a:cubicBezTo>
                      <a:pt x="1189257" y="108006"/>
                      <a:pt x="1202499" y="110452"/>
                      <a:pt x="1215025" y="114627"/>
                    </a:cubicBezTo>
                    <a:cubicBezTo>
                      <a:pt x="1272453" y="200770"/>
                      <a:pt x="1236565" y="180263"/>
                      <a:pt x="1302707" y="202310"/>
                    </a:cubicBezTo>
                    <a:cubicBezTo>
                      <a:pt x="1327759" y="198135"/>
                      <a:pt x="1353769" y="197815"/>
                      <a:pt x="1377863" y="189784"/>
                    </a:cubicBezTo>
                    <a:cubicBezTo>
                      <a:pt x="1395621" y="183865"/>
                      <a:pt x="1428053" y="155229"/>
                      <a:pt x="1440493" y="139679"/>
                    </a:cubicBezTo>
                    <a:cubicBezTo>
                      <a:pt x="1449897" y="127923"/>
                      <a:pt x="1455632" y="113431"/>
                      <a:pt x="1465545" y="102101"/>
                    </a:cubicBezTo>
                    <a:cubicBezTo>
                      <a:pt x="1484987" y="79882"/>
                      <a:pt x="1528176" y="39471"/>
                      <a:pt x="1528176" y="39471"/>
                    </a:cubicBezTo>
                    <a:cubicBezTo>
                      <a:pt x="1532351" y="26945"/>
                      <a:pt x="1528443" y="6797"/>
                      <a:pt x="1540702" y="1893"/>
                    </a:cubicBezTo>
                    <a:cubicBezTo>
                      <a:pt x="1556686" y="-4501"/>
                      <a:pt x="1575408" y="6720"/>
                      <a:pt x="1590806" y="14419"/>
                    </a:cubicBezTo>
                    <a:cubicBezTo>
                      <a:pt x="1617736" y="27884"/>
                      <a:pt x="1665962" y="64523"/>
                      <a:pt x="1665962" y="64523"/>
                    </a:cubicBezTo>
                    <a:cubicBezTo>
                      <a:pt x="1697448" y="158980"/>
                      <a:pt x="1654975" y="42547"/>
                      <a:pt x="1703540" y="139679"/>
                    </a:cubicBezTo>
                    <a:cubicBezTo>
                      <a:pt x="1723916" y="180431"/>
                      <a:pt x="1705220" y="178938"/>
                      <a:pt x="1741118" y="214836"/>
                    </a:cubicBezTo>
                    <a:cubicBezTo>
                      <a:pt x="1751763" y="225481"/>
                      <a:pt x="1766170" y="231537"/>
                      <a:pt x="1778696" y="239888"/>
                    </a:cubicBezTo>
                    <a:lnTo>
                      <a:pt x="1853852" y="164732"/>
                    </a:lnTo>
                    <a:cubicBezTo>
                      <a:pt x="1877155" y="141428"/>
                      <a:pt x="1884876" y="130430"/>
                      <a:pt x="1916482" y="114627"/>
                    </a:cubicBezTo>
                    <a:cubicBezTo>
                      <a:pt x="1928292" y="108722"/>
                      <a:pt x="1941534" y="106276"/>
                      <a:pt x="1954060" y="102101"/>
                    </a:cubicBezTo>
                    <a:cubicBezTo>
                      <a:pt x="1984437" y="71725"/>
                      <a:pt x="1985074" y="57192"/>
                      <a:pt x="2041743" y="89575"/>
                    </a:cubicBezTo>
                    <a:cubicBezTo>
                      <a:pt x="2054814" y="97044"/>
                      <a:pt x="2054029" y="119174"/>
                      <a:pt x="2066795" y="127153"/>
                    </a:cubicBezTo>
                    <a:cubicBezTo>
                      <a:pt x="2089188" y="141149"/>
                      <a:pt x="2119979" y="137558"/>
                      <a:pt x="2141951" y="152206"/>
                    </a:cubicBezTo>
                    <a:lnTo>
                      <a:pt x="2217107" y="202310"/>
                    </a:lnTo>
                    <a:cubicBezTo>
                      <a:pt x="2247338" y="247656"/>
                      <a:pt x="2235426" y="226423"/>
                      <a:pt x="2254685" y="264940"/>
                    </a:cubicBezTo>
                  </a:path>
                </a:pathLst>
              </a:custGeom>
              <a:noFill/>
              <a:ln w="19050">
                <a:solidFill>
                  <a:srgbClr val="BA5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9EC98146-6842-F14C-B990-CFA7C3A79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63588"/>
            <a:ext cx="10515600" cy="1325563"/>
          </a:xfrm>
        </p:spPr>
        <p:txBody>
          <a:bodyPr/>
          <a:lstStyle/>
          <a:p>
            <a:r>
              <a:rPr lang="en-US" b="1" dirty="0"/>
              <a:t>How do viruses work?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7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779E3D-B544-8A4C-BD6E-158F75F3AD25}"/>
              </a:ext>
            </a:extLst>
          </p:cNvPr>
          <p:cNvSpPr txBox="1"/>
          <p:nvPr/>
        </p:nvSpPr>
        <p:spPr>
          <a:xfrm>
            <a:off x="247524" y="157326"/>
            <a:ext cx="3471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What kind of coronavirus </a:t>
            </a:r>
          </a:p>
          <a:p>
            <a:r>
              <a:rPr lang="en-US" sz="2400" b="1" dirty="0"/>
              <a:t>vaccines have we made?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394152-C66D-0A4F-9BDD-984FC8AC1BBE}"/>
              </a:ext>
            </a:extLst>
          </p:cNvPr>
          <p:cNvSpPr txBox="1"/>
          <p:nvPr/>
        </p:nvSpPr>
        <p:spPr>
          <a:xfrm>
            <a:off x="223044" y="1112044"/>
            <a:ext cx="7254422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Oxford/AstraZeneca vaccine (adenovirus vaccine)</a:t>
            </a:r>
            <a:endParaRPr lang="en-US" sz="20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Has </a:t>
            </a:r>
            <a:r>
              <a:rPr lang="en-US" b="1" dirty="0"/>
              <a:t>adenovirus protein shell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empty of </a:t>
            </a:r>
            <a:r>
              <a:rPr lang="en-US" b="1" dirty="0">
                <a:solidFill>
                  <a:srgbClr val="7030A0"/>
                </a:solidFill>
              </a:rPr>
              <a:t>natural virus DNA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E2670F"/>
                </a:solidFill>
              </a:rPr>
              <a:t>Synthetic 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coding for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 spike protein 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inserted into otherwise empty </a:t>
            </a:r>
            <a:r>
              <a:rPr lang="en-US" b="1" dirty="0"/>
              <a:t>adenovirus shell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Virus shell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carries </a:t>
            </a:r>
            <a:r>
              <a:rPr lang="en-US" b="1" dirty="0">
                <a:solidFill>
                  <a:srgbClr val="E2670F"/>
                </a:solidFill>
              </a:rPr>
              <a:t>coronavirus spike 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into</a:t>
            </a:r>
            <a:r>
              <a:rPr lang="en-US" b="1" dirty="0">
                <a:solidFill>
                  <a:schemeClr val="accent1"/>
                </a:solidFill>
              </a:rPr>
              <a:t> cell nucleus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 spike DNA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makes </a:t>
            </a:r>
            <a:r>
              <a:rPr lang="en-US" b="1" dirty="0">
                <a:solidFill>
                  <a:srgbClr val="D95A9D"/>
                </a:solidFill>
              </a:rPr>
              <a:t>spike RNA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spike protein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 cytoplasm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Spike protein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released to activate immune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Neither </a:t>
            </a:r>
            <a:r>
              <a:rPr lang="en-US" b="1" dirty="0"/>
              <a:t>virus shell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 spike DNA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persist or cause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1" name="Group 10" descr="A diagram showing the structure of a human cell. ">
            <a:extLst>
              <a:ext uri="{FF2B5EF4-FFF2-40B4-BE49-F238E27FC236}">
                <a16:creationId xmlns:a16="http://schemas.microsoft.com/office/drawing/2014/main" id="{01203BFA-CF0B-A04D-966E-B345E3552223}"/>
              </a:ext>
            </a:extLst>
          </p:cNvPr>
          <p:cNvGrpSpPr/>
          <p:nvPr/>
        </p:nvGrpSpPr>
        <p:grpSpPr>
          <a:xfrm>
            <a:off x="6487821" y="1064226"/>
            <a:ext cx="1427162" cy="1273175"/>
            <a:chOff x="5585949" y="1064226"/>
            <a:chExt cx="1427162" cy="1273175"/>
          </a:xfrm>
        </p:grpSpPr>
        <p:grpSp>
          <p:nvGrpSpPr>
            <p:cNvPr id="50" name="Group 39">
              <a:extLst>
                <a:ext uri="{FF2B5EF4-FFF2-40B4-BE49-F238E27FC236}">
                  <a16:creationId xmlns:a16="http://schemas.microsoft.com/office/drawing/2014/main" id="{3B529D55-7897-DF47-B7D8-36F33C98C1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85949" y="1064226"/>
              <a:ext cx="1427162" cy="1273175"/>
              <a:chOff x="990875" y="2151935"/>
              <a:chExt cx="2428457" cy="2213267"/>
            </a:xfrm>
          </p:grpSpPr>
          <p:sp>
            <p:nvSpPr>
              <p:cNvPr id="55" name="Octagon 2">
                <a:extLst>
                  <a:ext uri="{FF2B5EF4-FFF2-40B4-BE49-F238E27FC236}">
                    <a16:creationId xmlns:a16="http://schemas.microsoft.com/office/drawing/2014/main" id="{E55E358E-A475-1A4F-A648-7202083A4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768" y="2703872"/>
                <a:ext cx="1193969" cy="1150789"/>
              </a:xfrm>
              <a:prstGeom prst="octagon">
                <a:avLst>
                  <a:gd name="adj" fmla="val 2928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Straight Connector 4">
                <a:extLst>
                  <a:ext uri="{FF2B5EF4-FFF2-40B4-BE49-F238E27FC236}">
                    <a16:creationId xmlns:a16="http://schemas.microsoft.com/office/drawing/2014/main" id="{67E7DABB-5397-8E47-B6BB-2E537782E18E}"/>
                  </a:ext>
                </a:extLst>
              </p:cNvPr>
              <p:cNvCxnSpPr>
                <a:cxnSpLocks noChangeShapeType="1"/>
                <a:stCxn id="55" idx="2"/>
              </p:cNvCxnSpPr>
              <p:nvPr/>
            </p:nvCxnSpPr>
            <p:spPr bwMode="auto">
              <a:xfrm rot="5400000" flipH="1" flipV="1">
                <a:off x="2371553" y="2415107"/>
                <a:ext cx="379944" cy="195911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Straight Connector 5">
                <a:extLst>
                  <a:ext uri="{FF2B5EF4-FFF2-40B4-BE49-F238E27FC236}">
                    <a16:creationId xmlns:a16="http://schemas.microsoft.com/office/drawing/2014/main" id="{2EAAD6C4-6A88-4F46-8289-1A91317D856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655550" y="3946163"/>
                <a:ext cx="379944" cy="195911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Straight Connector 6">
                <a:extLst>
                  <a:ext uri="{FF2B5EF4-FFF2-40B4-BE49-F238E27FC236}">
                    <a16:creationId xmlns:a16="http://schemas.microsoft.com/office/drawing/2014/main" id="{7B1F8A3E-FC61-9444-9C84-E5D86C4B755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800931" y="3518046"/>
                <a:ext cx="401301" cy="216267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Straight Connector 10">
                <a:extLst>
                  <a:ext uri="{FF2B5EF4-FFF2-40B4-BE49-F238E27FC236}">
                    <a16:creationId xmlns:a16="http://schemas.microsoft.com/office/drawing/2014/main" id="{352C4128-0806-6041-90BB-1ABB32C3A24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221701" y="2818540"/>
                <a:ext cx="401301" cy="216267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Straight Connector 11">
                <a:extLst>
                  <a:ext uri="{FF2B5EF4-FFF2-40B4-BE49-F238E27FC236}">
                    <a16:creationId xmlns:a16="http://schemas.microsoft.com/office/drawing/2014/main" id="{A65751FF-3537-F047-B271-C9F41E15FB3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1660813" y="2420796"/>
                <a:ext cx="401653" cy="162824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Straight Connector 14">
                <a:extLst>
                  <a:ext uri="{FF2B5EF4-FFF2-40B4-BE49-F238E27FC236}">
                    <a16:creationId xmlns:a16="http://schemas.microsoft.com/office/drawing/2014/main" id="{C0D1158D-3A6B-8341-B7E6-B8444F602AB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2349589" y="3955343"/>
                <a:ext cx="401653" cy="162824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Straight Connector 15">
                <a:extLst>
                  <a:ext uri="{FF2B5EF4-FFF2-40B4-BE49-F238E27FC236}">
                    <a16:creationId xmlns:a16="http://schemas.microsoft.com/office/drawing/2014/main" id="{8FA6A3FD-28E8-B54C-B77A-8E88FC23D7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800595" y="2865868"/>
                <a:ext cx="488477" cy="173690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Straight Connector 19">
                <a:extLst>
                  <a:ext uri="{FF2B5EF4-FFF2-40B4-BE49-F238E27FC236}">
                    <a16:creationId xmlns:a16="http://schemas.microsoft.com/office/drawing/2014/main" id="{BB5A622F-757B-B248-A37A-214039D363B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128922" y="3513284"/>
                <a:ext cx="483572" cy="177606"/>
              </a:xfrm>
              <a:prstGeom prst="line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" name="TextBox 22">
                <a:extLst>
                  <a:ext uri="{FF2B5EF4-FFF2-40B4-BE49-F238E27FC236}">
                    <a16:creationId xmlns:a16="http://schemas.microsoft.com/office/drawing/2014/main" id="{0F2D2045-5895-F240-B72B-137629866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8780" y="3046799"/>
                <a:ext cx="314336" cy="4547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defRPr/>
                </a:pPr>
                <a:endParaRPr lang="en-US" alt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Oval 23">
                <a:extLst>
                  <a:ext uri="{FF2B5EF4-FFF2-40B4-BE49-F238E27FC236}">
                    <a16:creationId xmlns:a16="http://schemas.microsoft.com/office/drawing/2014/main" id="{571A78BB-AC9C-4446-A46C-7AECDBA5B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8060" y="2767346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6" name="Oval 24">
                <a:extLst>
                  <a:ext uri="{FF2B5EF4-FFF2-40B4-BE49-F238E27FC236}">
                    <a16:creationId xmlns:a16="http://schemas.microsoft.com/office/drawing/2014/main" id="{95AB5145-FA26-A747-BFDE-AC1FC51E0F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424" y="3680800"/>
                <a:ext cx="151272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7" name="Oval 25">
                <a:extLst>
                  <a:ext uri="{FF2B5EF4-FFF2-40B4-BE49-F238E27FC236}">
                    <a16:creationId xmlns:a16="http://schemas.microsoft.com/office/drawing/2014/main" id="{10F5A349-E4D9-0E49-8297-157E67D09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4635" y="4213420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8" name="Oval 26">
                <a:extLst>
                  <a:ext uri="{FF2B5EF4-FFF2-40B4-BE49-F238E27FC236}">
                    <a16:creationId xmlns:a16="http://schemas.microsoft.com/office/drawing/2014/main" id="{415C55E0-F9DE-9249-9EAB-F94FA4F1D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2689" y="4213420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9" name="Oval 27">
                <a:extLst>
                  <a:ext uri="{FF2B5EF4-FFF2-40B4-BE49-F238E27FC236}">
                    <a16:creationId xmlns:a16="http://schemas.microsoft.com/office/drawing/2014/main" id="{1F131F95-AF68-D24D-BB09-E2CC2E3B2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875" y="3639406"/>
                <a:ext cx="151272" cy="151782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0" name="Oval 28">
                <a:extLst>
                  <a:ext uri="{FF2B5EF4-FFF2-40B4-BE49-F238E27FC236}">
                    <a16:creationId xmlns:a16="http://schemas.microsoft.com/office/drawing/2014/main" id="{7855A109-218C-E541-873F-198B35C6F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6511" y="2714911"/>
                <a:ext cx="151272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1" name="Oval 29">
                <a:extLst>
                  <a:ext uri="{FF2B5EF4-FFF2-40B4-BE49-F238E27FC236}">
                    <a16:creationId xmlns:a16="http://schemas.microsoft.com/office/drawing/2014/main" id="{C45C228F-0CB1-8C4C-BBCB-D7F0F81F6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4300" y="2151935"/>
                <a:ext cx="153974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2" name="Oval 30">
                <a:extLst>
                  <a:ext uri="{FF2B5EF4-FFF2-40B4-BE49-F238E27FC236}">
                    <a16:creationId xmlns:a16="http://schemas.microsoft.com/office/drawing/2014/main" id="{D64EDB9B-0EEB-BB46-9246-AD03C4DD2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751" y="2185051"/>
                <a:ext cx="151272" cy="151784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E9D74E-1415-6140-895C-DB28C8208F86}"/>
                </a:ext>
              </a:extLst>
            </p:cNvPr>
            <p:cNvGrpSpPr/>
            <p:nvPr/>
          </p:nvGrpSpPr>
          <p:grpSpPr>
            <a:xfrm>
              <a:off x="6085196" y="1696671"/>
              <a:ext cx="423797" cy="239328"/>
              <a:chOff x="4899764" y="720061"/>
              <a:chExt cx="2265123" cy="404814"/>
            </a:xfrm>
          </p:grpSpPr>
          <p:sp>
            <p:nvSpPr>
              <p:cNvPr id="76" name="Freeform 75">
                <a:extLst>
                  <a:ext uri="{FF2B5EF4-FFF2-40B4-BE49-F238E27FC236}">
                    <a16:creationId xmlns:a16="http://schemas.microsoft.com/office/drawing/2014/main" id="{3697FAAF-46D8-C74B-AFA9-3B23DBBE70C5}"/>
                  </a:ext>
                </a:extLst>
              </p:cNvPr>
              <p:cNvSpPr/>
              <p:nvPr/>
            </p:nvSpPr>
            <p:spPr>
              <a:xfrm>
                <a:off x="4910202" y="720061"/>
                <a:ext cx="2254685" cy="264940"/>
              </a:xfrm>
              <a:custGeom>
                <a:avLst/>
                <a:gdLst>
                  <a:gd name="connsiteX0" fmla="*/ 0 w 2254685"/>
                  <a:gd name="connsiteY0" fmla="*/ 152206 h 264940"/>
                  <a:gd name="connsiteX1" fmla="*/ 100208 w 2254685"/>
                  <a:gd name="connsiteY1" fmla="*/ 39471 h 264940"/>
                  <a:gd name="connsiteX2" fmla="*/ 200417 w 2254685"/>
                  <a:gd name="connsiteY2" fmla="*/ 51997 h 264940"/>
                  <a:gd name="connsiteX3" fmla="*/ 225469 w 2254685"/>
                  <a:gd name="connsiteY3" fmla="*/ 89575 h 264940"/>
                  <a:gd name="connsiteX4" fmla="*/ 237995 w 2254685"/>
                  <a:gd name="connsiteY4" fmla="*/ 127153 h 264940"/>
                  <a:gd name="connsiteX5" fmla="*/ 263047 w 2254685"/>
                  <a:gd name="connsiteY5" fmla="*/ 152206 h 264940"/>
                  <a:gd name="connsiteX6" fmla="*/ 288099 w 2254685"/>
                  <a:gd name="connsiteY6" fmla="*/ 189784 h 264940"/>
                  <a:gd name="connsiteX7" fmla="*/ 325677 w 2254685"/>
                  <a:gd name="connsiteY7" fmla="*/ 202310 h 264940"/>
                  <a:gd name="connsiteX8" fmla="*/ 400833 w 2254685"/>
                  <a:gd name="connsiteY8" fmla="*/ 189784 h 264940"/>
                  <a:gd name="connsiteX9" fmla="*/ 450937 w 2254685"/>
                  <a:gd name="connsiteY9" fmla="*/ 177258 h 264940"/>
                  <a:gd name="connsiteX10" fmla="*/ 501041 w 2254685"/>
                  <a:gd name="connsiteY10" fmla="*/ 102101 h 264940"/>
                  <a:gd name="connsiteX11" fmla="*/ 576197 w 2254685"/>
                  <a:gd name="connsiteY11" fmla="*/ 51997 h 264940"/>
                  <a:gd name="connsiteX12" fmla="*/ 701458 w 2254685"/>
                  <a:gd name="connsiteY12" fmla="*/ 89575 h 264940"/>
                  <a:gd name="connsiteX13" fmla="*/ 739036 w 2254685"/>
                  <a:gd name="connsiteY13" fmla="*/ 102101 h 264940"/>
                  <a:gd name="connsiteX14" fmla="*/ 801666 w 2254685"/>
                  <a:gd name="connsiteY14" fmla="*/ 164732 h 264940"/>
                  <a:gd name="connsiteX15" fmla="*/ 814192 w 2254685"/>
                  <a:gd name="connsiteY15" fmla="*/ 202310 h 264940"/>
                  <a:gd name="connsiteX16" fmla="*/ 851770 w 2254685"/>
                  <a:gd name="connsiteY16" fmla="*/ 214836 h 264940"/>
                  <a:gd name="connsiteX17" fmla="*/ 914400 w 2254685"/>
                  <a:gd name="connsiteY17" fmla="*/ 227362 h 264940"/>
                  <a:gd name="connsiteX18" fmla="*/ 964504 w 2254685"/>
                  <a:gd name="connsiteY18" fmla="*/ 214836 h 264940"/>
                  <a:gd name="connsiteX19" fmla="*/ 977030 w 2254685"/>
                  <a:gd name="connsiteY19" fmla="*/ 164732 h 264940"/>
                  <a:gd name="connsiteX20" fmla="*/ 989556 w 2254685"/>
                  <a:gd name="connsiteY20" fmla="*/ 127153 h 264940"/>
                  <a:gd name="connsiteX21" fmla="*/ 1064713 w 2254685"/>
                  <a:gd name="connsiteY21" fmla="*/ 89575 h 264940"/>
                  <a:gd name="connsiteX22" fmla="*/ 1102291 w 2254685"/>
                  <a:gd name="connsiteY22" fmla="*/ 64523 h 264940"/>
                  <a:gd name="connsiteX23" fmla="*/ 1177447 w 2254685"/>
                  <a:gd name="connsiteY23" fmla="*/ 102101 h 264940"/>
                  <a:gd name="connsiteX24" fmla="*/ 1215025 w 2254685"/>
                  <a:gd name="connsiteY24" fmla="*/ 114627 h 264940"/>
                  <a:gd name="connsiteX25" fmla="*/ 1302707 w 2254685"/>
                  <a:gd name="connsiteY25" fmla="*/ 202310 h 264940"/>
                  <a:gd name="connsiteX26" fmla="*/ 1377863 w 2254685"/>
                  <a:gd name="connsiteY26" fmla="*/ 189784 h 264940"/>
                  <a:gd name="connsiteX27" fmla="*/ 1440493 w 2254685"/>
                  <a:gd name="connsiteY27" fmla="*/ 139679 h 264940"/>
                  <a:gd name="connsiteX28" fmla="*/ 1465545 w 2254685"/>
                  <a:gd name="connsiteY28" fmla="*/ 102101 h 264940"/>
                  <a:gd name="connsiteX29" fmla="*/ 1528176 w 2254685"/>
                  <a:gd name="connsiteY29" fmla="*/ 39471 h 264940"/>
                  <a:gd name="connsiteX30" fmla="*/ 1540702 w 2254685"/>
                  <a:gd name="connsiteY30" fmla="*/ 1893 h 264940"/>
                  <a:gd name="connsiteX31" fmla="*/ 1590806 w 2254685"/>
                  <a:gd name="connsiteY31" fmla="*/ 14419 h 264940"/>
                  <a:gd name="connsiteX32" fmla="*/ 1665962 w 2254685"/>
                  <a:gd name="connsiteY32" fmla="*/ 64523 h 264940"/>
                  <a:gd name="connsiteX33" fmla="*/ 1703540 w 2254685"/>
                  <a:gd name="connsiteY33" fmla="*/ 139679 h 264940"/>
                  <a:gd name="connsiteX34" fmla="*/ 1741118 w 2254685"/>
                  <a:gd name="connsiteY34" fmla="*/ 214836 h 264940"/>
                  <a:gd name="connsiteX35" fmla="*/ 1778696 w 2254685"/>
                  <a:gd name="connsiteY35" fmla="*/ 239888 h 264940"/>
                  <a:gd name="connsiteX36" fmla="*/ 1853852 w 2254685"/>
                  <a:gd name="connsiteY36" fmla="*/ 164732 h 264940"/>
                  <a:gd name="connsiteX37" fmla="*/ 1916482 w 2254685"/>
                  <a:gd name="connsiteY37" fmla="*/ 114627 h 264940"/>
                  <a:gd name="connsiteX38" fmla="*/ 1954060 w 2254685"/>
                  <a:gd name="connsiteY38" fmla="*/ 102101 h 264940"/>
                  <a:gd name="connsiteX39" fmla="*/ 2041743 w 2254685"/>
                  <a:gd name="connsiteY39" fmla="*/ 89575 h 264940"/>
                  <a:gd name="connsiteX40" fmla="*/ 2066795 w 2254685"/>
                  <a:gd name="connsiteY40" fmla="*/ 127153 h 264940"/>
                  <a:gd name="connsiteX41" fmla="*/ 2141951 w 2254685"/>
                  <a:gd name="connsiteY41" fmla="*/ 152206 h 264940"/>
                  <a:gd name="connsiteX42" fmla="*/ 2217107 w 2254685"/>
                  <a:gd name="connsiteY42" fmla="*/ 202310 h 264940"/>
                  <a:gd name="connsiteX43" fmla="*/ 2254685 w 2254685"/>
                  <a:gd name="connsiteY43" fmla="*/ 264940 h 26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254685" h="264940">
                    <a:moveTo>
                      <a:pt x="0" y="152206"/>
                    </a:moveTo>
                    <a:cubicBezTo>
                      <a:pt x="589" y="151382"/>
                      <a:pt x="62416" y="42907"/>
                      <a:pt x="100208" y="39471"/>
                    </a:cubicBezTo>
                    <a:cubicBezTo>
                      <a:pt x="133733" y="36423"/>
                      <a:pt x="167014" y="47822"/>
                      <a:pt x="200417" y="51997"/>
                    </a:cubicBezTo>
                    <a:cubicBezTo>
                      <a:pt x="208768" y="64523"/>
                      <a:pt x="218736" y="76110"/>
                      <a:pt x="225469" y="89575"/>
                    </a:cubicBezTo>
                    <a:cubicBezTo>
                      <a:pt x="231374" y="101385"/>
                      <a:pt x="231202" y="115831"/>
                      <a:pt x="237995" y="127153"/>
                    </a:cubicBezTo>
                    <a:cubicBezTo>
                      <a:pt x="244071" y="137280"/>
                      <a:pt x="255670" y="142984"/>
                      <a:pt x="263047" y="152206"/>
                    </a:cubicBezTo>
                    <a:cubicBezTo>
                      <a:pt x="272451" y="163962"/>
                      <a:pt x="276344" y="180380"/>
                      <a:pt x="288099" y="189784"/>
                    </a:cubicBezTo>
                    <a:cubicBezTo>
                      <a:pt x="298409" y="198032"/>
                      <a:pt x="313151" y="198135"/>
                      <a:pt x="325677" y="202310"/>
                    </a:cubicBezTo>
                    <a:cubicBezTo>
                      <a:pt x="350729" y="198135"/>
                      <a:pt x="375929" y="194765"/>
                      <a:pt x="400833" y="189784"/>
                    </a:cubicBezTo>
                    <a:cubicBezTo>
                      <a:pt x="417714" y="186408"/>
                      <a:pt x="437981" y="188594"/>
                      <a:pt x="450937" y="177258"/>
                    </a:cubicBezTo>
                    <a:cubicBezTo>
                      <a:pt x="473596" y="157431"/>
                      <a:pt x="475989" y="118802"/>
                      <a:pt x="501041" y="102101"/>
                    </a:cubicBezTo>
                    <a:lnTo>
                      <a:pt x="576197" y="51997"/>
                    </a:lnTo>
                    <a:cubicBezTo>
                      <a:pt x="651921" y="70928"/>
                      <a:pt x="609970" y="59079"/>
                      <a:pt x="701458" y="89575"/>
                    </a:cubicBezTo>
                    <a:lnTo>
                      <a:pt x="739036" y="102101"/>
                    </a:lnTo>
                    <a:cubicBezTo>
                      <a:pt x="759913" y="122978"/>
                      <a:pt x="792330" y="136723"/>
                      <a:pt x="801666" y="164732"/>
                    </a:cubicBezTo>
                    <a:cubicBezTo>
                      <a:pt x="805841" y="177258"/>
                      <a:pt x="804856" y="192974"/>
                      <a:pt x="814192" y="202310"/>
                    </a:cubicBezTo>
                    <a:cubicBezTo>
                      <a:pt x="823528" y="211646"/>
                      <a:pt x="838961" y="211634"/>
                      <a:pt x="851770" y="214836"/>
                    </a:cubicBezTo>
                    <a:cubicBezTo>
                      <a:pt x="872424" y="220000"/>
                      <a:pt x="893523" y="223187"/>
                      <a:pt x="914400" y="227362"/>
                    </a:cubicBezTo>
                    <a:cubicBezTo>
                      <a:pt x="931101" y="223187"/>
                      <a:pt x="952331" y="227009"/>
                      <a:pt x="964504" y="214836"/>
                    </a:cubicBezTo>
                    <a:cubicBezTo>
                      <a:pt x="976677" y="202663"/>
                      <a:pt x="972301" y="181285"/>
                      <a:pt x="977030" y="164732"/>
                    </a:cubicBezTo>
                    <a:cubicBezTo>
                      <a:pt x="980657" y="152036"/>
                      <a:pt x="981308" y="137464"/>
                      <a:pt x="989556" y="127153"/>
                    </a:cubicBezTo>
                    <a:cubicBezTo>
                      <a:pt x="1007216" y="105078"/>
                      <a:pt x="1039958" y="97826"/>
                      <a:pt x="1064713" y="89575"/>
                    </a:cubicBezTo>
                    <a:cubicBezTo>
                      <a:pt x="1077239" y="81224"/>
                      <a:pt x="1087441" y="66998"/>
                      <a:pt x="1102291" y="64523"/>
                    </a:cubicBezTo>
                    <a:cubicBezTo>
                      <a:pt x="1125904" y="60587"/>
                      <a:pt x="1161089" y="93922"/>
                      <a:pt x="1177447" y="102101"/>
                    </a:cubicBezTo>
                    <a:cubicBezTo>
                      <a:pt x="1189257" y="108006"/>
                      <a:pt x="1202499" y="110452"/>
                      <a:pt x="1215025" y="114627"/>
                    </a:cubicBezTo>
                    <a:cubicBezTo>
                      <a:pt x="1272453" y="200770"/>
                      <a:pt x="1236565" y="180263"/>
                      <a:pt x="1302707" y="202310"/>
                    </a:cubicBezTo>
                    <a:cubicBezTo>
                      <a:pt x="1327759" y="198135"/>
                      <a:pt x="1353769" y="197815"/>
                      <a:pt x="1377863" y="189784"/>
                    </a:cubicBezTo>
                    <a:cubicBezTo>
                      <a:pt x="1395621" y="183865"/>
                      <a:pt x="1428053" y="155229"/>
                      <a:pt x="1440493" y="139679"/>
                    </a:cubicBezTo>
                    <a:cubicBezTo>
                      <a:pt x="1449897" y="127923"/>
                      <a:pt x="1455632" y="113431"/>
                      <a:pt x="1465545" y="102101"/>
                    </a:cubicBezTo>
                    <a:cubicBezTo>
                      <a:pt x="1484987" y="79882"/>
                      <a:pt x="1528176" y="39471"/>
                      <a:pt x="1528176" y="39471"/>
                    </a:cubicBezTo>
                    <a:cubicBezTo>
                      <a:pt x="1532351" y="26945"/>
                      <a:pt x="1528443" y="6797"/>
                      <a:pt x="1540702" y="1893"/>
                    </a:cubicBezTo>
                    <a:cubicBezTo>
                      <a:pt x="1556686" y="-4501"/>
                      <a:pt x="1575408" y="6720"/>
                      <a:pt x="1590806" y="14419"/>
                    </a:cubicBezTo>
                    <a:cubicBezTo>
                      <a:pt x="1617736" y="27884"/>
                      <a:pt x="1665962" y="64523"/>
                      <a:pt x="1665962" y="64523"/>
                    </a:cubicBezTo>
                    <a:cubicBezTo>
                      <a:pt x="1697448" y="158980"/>
                      <a:pt x="1654975" y="42547"/>
                      <a:pt x="1703540" y="139679"/>
                    </a:cubicBezTo>
                    <a:cubicBezTo>
                      <a:pt x="1723916" y="180431"/>
                      <a:pt x="1705220" y="178938"/>
                      <a:pt x="1741118" y="214836"/>
                    </a:cubicBezTo>
                    <a:cubicBezTo>
                      <a:pt x="1751763" y="225481"/>
                      <a:pt x="1766170" y="231537"/>
                      <a:pt x="1778696" y="239888"/>
                    </a:cubicBezTo>
                    <a:lnTo>
                      <a:pt x="1853852" y="164732"/>
                    </a:lnTo>
                    <a:cubicBezTo>
                      <a:pt x="1877155" y="141428"/>
                      <a:pt x="1884876" y="130430"/>
                      <a:pt x="1916482" y="114627"/>
                    </a:cubicBezTo>
                    <a:cubicBezTo>
                      <a:pt x="1928292" y="108722"/>
                      <a:pt x="1941534" y="106276"/>
                      <a:pt x="1954060" y="102101"/>
                    </a:cubicBezTo>
                    <a:cubicBezTo>
                      <a:pt x="1984437" y="71725"/>
                      <a:pt x="1985074" y="57192"/>
                      <a:pt x="2041743" y="89575"/>
                    </a:cubicBezTo>
                    <a:cubicBezTo>
                      <a:pt x="2054814" y="97044"/>
                      <a:pt x="2054029" y="119174"/>
                      <a:pt x="2066795" y="127153"/>
                    </a:cubicBezTo>
                    <a:cubicBezTo>
                      <a:pt x="2089188" y="141149"/>
                      <a:pt x="2119979" y="137558"/>
                      <a:pt x="2141951" y="152206"/>
                    </a:cubicBezTo>
                    <a:lnTo>
                      <a:pt x="2217107" y="202310"/>
                    </a:lnTo>
                    <a:cubicBezTo>
                      <a:pt x="2247338" y="247656"/>
                      <a:pt x="2235426" y="226423"/>
                      <a:pt x="2254685" y="264940"/>
                    </a:cubicBezTo>
                  </a:path>
                </a:pathLst>
              </a:custGeom>
              <a:noFill/>
              <a:ln w="19050">
                <a:solidFill>
                  <a:srgbClr val="E2670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A061A90F-E264-A040-B4BA-69ACC937BB9F}"/>
                  </a:ext>
                </a:extLst>
              </p:cNvPr>
              <p:cNvSpPr/>
              <p:nvPr/>
            </p:nvSpPr>
            <p:spPr>
              <a:xfrm>
                <a:off x="4899764" y="859935"/>
                <a:ext cx="2254685" cy="264940"/>
              </a:xfrm>
              <a:custGeom>
                <a:avLst/>
                <a:gdLst>
                  <a:gd name="connsiteX0" fmla="*/ 0 w 2254685"/>
                  <a:gd name="connsiteY0" fmla="*/ 152206 h 264940"/>
                  <a:gd name="connsiteX1" fmla="*/ 100208 w 2254685"/>
                  <a:gd name="connsiteY1" fmla="*/ 39471 h 264940"/>
                  <a:gd name="connsiteX2" fmla="*/ 200417 w 2254685"/>
                  <a:gd name="connsiteY2" fmla="*/ 51997 h 264940"/>
                  <a:gd name="connsiteX3" fmla="*/ 225469 w 2254685"/>
                  <a:gd name="connsiteY3" fmla="*/ 89575 h 264940"/>
                  <a:gd name="connsiteX4" fmla="*/ 237995 w 2254685"/>
                  <a:gd name="connsiteY4" fmla="*/ 127153 h 264940"/>
                  <a:gd name="connsiteX5" fmla="*/ 263047 w 2254685"/>
                  <a:gd name="connsiteY5" fmla="*/ 152206 h 264940"/>
                  <a:gd name="connsiteX6" fmla="*/ 288099 w 2254685"/>
                  <a:gd name="connsiteY6" fmla="*/ 189784 h 264940"/>
                  <a:gd name="connsiteX7" fmla="*/ 325677 w 2254685"/>
                  <a:gd name="connsiteY7" fmla="*/ 202310 h 264940"/>
                  <a:gd name="connsiteX8" fmla="*/ 400833 w 2254685"/>
                  <a:gd name="connsiteY8" fmla="*/ 189784 h 264940"/>
                  <a:gd name="connsiteX9" fmla="*/ 450937 w 2254685"/>
                  <a:gd name="connsiteY9" fmla="*/ 177258 h 264940"/>
                  <a:gd name="connsiteX10" fmla="*/ 501041 w 2254685"/>
                  <a:gd name="connsiteY10" fmla="*/ 102101 h 264940"/>
                  <a:gd name="connsiteX11" fmla="*/ 576197 w 2254685"/>
                  <a:gd name="connsiteY11" fmla="*/ 51997 h 264940"/>
                  <a:gd name="connsiteX12" fmla="*/ 701458 w 2254685"/>
                  <a:gd name="connsiteY12" fmla="*/ 89575 h 264940"/>
                  <a:gd name="connsiteX13" fmla="*/ 739036 w 2254685"/>
                  <a:gd name="connsiteY13" fmla="*/ 102101 h 264940"/>
                  <a:gd name="connsiteX14" fmla="*/ 801666 w 2254685"/>
                  <a:gd name="connsiteY14" fmla="*/ 164732 h 264940"/>
                  <a:gd name="connsiteX15" fmla="*/ 814192 w 2254685"/>
                  <a:gd name="connsiteY15" fmla="*/ 202310 h 264940"/>
                  <a:gd name="connsiteX16" fmla="*/ 851770 w 2254685"/>
                  <a:gd name="connsiteY16" fmla="*/ 214836 h 264940"/>
                  <a:gd name="connsiteX17" fmla="*/ 914400 w 2254685"/>
                  <a:gd name="connsiteY17" fmla="*/ 227362 h 264940"/>
                  <a:gd name="connsiteX18" fmla="*/ 964504 w 2254685"/>
                  <a:gd name="connsiteY18" fmla="*/ 214836 h 264940"/>
                  <a:gd name="connsiteX19" fmla="*/ 977030 w 2254685"/>
                  <a:gd name="connsiteY19" fmla="*/ 164732 h 264940"/>
                  <a:gd name="connsiteX20" fmla="*/ 989556 w 2254685"/>
                  <a:gd name="connsiteY20" fmla="*/ 127153 h 264940"/>
                  <a:gd name="connsiteX21" fmla="*/ 1064713 w 2254685"/>
                  <a:gd name="connsiteY21" fmla="*/ 89575 h 264940"/>
                  <a:gd name="connsiteX22" fmla="*/ 1102291 w 2254685"/>
                  <a:gd name="connsiteY22" fmla="*/ 64523 h 264940"/>
                  <a:gd name="connsiteX23" fmla="*/ 1177447 w 2254685"/>
                  <a:gd name="connsiteY23" fmla="*/ 102101 h 264940"/>
                  <a:gd name="connsiteX24" fmla="*/ 1215025 w 2254685"/>
                  <a:gd name="connsiteY24" fmla="*/ 114627 h 264940"/>
                  <a:gd name="connsiteX25" fmla="*/ 1302707 w 2254685"/>
                  <a:gd name="connsiteY25" fmla="*/ 202310 h 264940"/>
                  <a:gd name="connsiteX26" fmla="*/ 1377863 w 2254685"/>
                  <a:gd name="connsiteY26" fmla="*/ 189784 h 264940"/>
                  <a:gd name="connsiteX27" fmla="*/ 1440493 w 2254685"/>
                  <a:gd name="connsiteY27" fmla="*/ 139679 h 264940"/>
                  <a:gd name="connsiteX28" fmla="*/ 1465545 w 2254685"/>
                  <a:gd name="connsiteY28" fmla="*/ 102101 h 264940"/>
                  <a:gd name="connsiteX29" fmla="*/ 1528176 w 2254685"/>
                  <a:gd name="connsiteY29" fmla="*/ 39471 h 264940"/>
                  <a:gd name="connsiteX30" fmla="*/ 1540702 w 2254685"/>
                  <a:gd name="connsiteY30" fmla="*/ 1893 h 264940"/>
                  <a:gd name="connsiteX31" fmla="*/ 1590806 w 2254685"/>
                  <a:gd name="connsiteY31" fmla="*/ 14419 h 264940"/>
                  <a:gd name="connsiteX32" fmla="*/ 1665962 w 2254685"/>
                  <a:gd name="connsiteY32" fmla="*/ 64523 h 264940"/>
                  <a:gd name="connsiteX33" fmla="*/ 1703540 w 2254685"/>
                  <a:gd name="connsiteY33" fmla="*/ 139679 h 264940"/>
                  <a:gd name="connsiteX34" fmla="*/ 1741118 w 2254685"/>
                  <a:gd name="connsiteY34" fmla="*/ 214836 h 264940"/>
                  <a:gd name="connsiteX35" fmla="*/ 1778696 w 2254685"/>
                  <a:gd name="connsiteY35" fmla="*/ 239888 h 264940"/>
                  <a:gd name="connsiteX36" fmla="*/ 1853852 w 2254685"/>
                  <a:gd name="connsiteY36" fmla="*/ 164732 h 264940"/>
                  <a:gd name="connsiteX37" fmla="*/ 1916482 w 2254685"/>
                  <a:gd name="connsiteY37" fmla="*/ 114627 h 264940"/>
                  <a:gd name="connsiteX38" fmla="*/ 1954060 w 2254685"/>
                  <a:gd name="connsiteY38" fmla="*/ 102101 h 264940"/>
                  <a:gd name="connsiteX39" fmla="*/ 2041743 w 2254685"/>
                  <a:gd name="connsiteY39" fmla="*/ 89575 h 264940"/>
                  <a:gd name="connsiteX40" fmla="*/ 2066795 w 2254685"/>
                  <a:gd name="connsiteY40" fmla="*/ 127153 h 264940"/>
                  <a:gd name="connsiteX41" fmla="*/ 2141951 w 2254685"/>
                  <a:gd name="connsiteY41" fmla="*/ 152206 h 264940"/>
                  <a:gd name="connsiteX42" fmla="*/ 2217107 w 2254685"/>
                  <a:gd name="connsiteY42" fmla="*/ 202310 h 264940"/>
                  <a:gd name="connsiteX43" fmla="*/ 2254685 w 2254685"/>
                  <a:gd name="connsiteY43" fmla="*/ 264940 h 26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254685" h="264940">
                    <a:moveTo>
                      <a:pt x="0" y="152206"/>
                    </a:moveTo>
                    <a:cubicBezTo>
                      <a:pt x="589" y="151382"/>
                      <a:pt x="62416" y="42907"/>
                      <a:pt x="100208" y="39471"/>
                    </a:cubicBezTo>
                    <a:cubicBezTo>
                      <a:pt x="133733" y="36423"/>
                      <a:pt x="167014" y="47822"/>
                      <a:pt x="200417" y="51997"/>
                    </a:cubicBezTo>
                    <a:cubicBezTo>
                      <a:pt x="208768" y="64523"/>
                      <a:pt x="218736" y="76110"/>
                      <a:pt x="225469" y="89575"/>
                    </a:cubicBezTo>
                    <a:cubicBezTo>
                      <a:pt x="231374" y="101385"/>
                      <a:pt x="231202" y="115831"/>
                      <a:pt x="237995" y="127153"/>
                    </a:cubicBezTo>
                    <a:cubicBezTo>
                      <a:pt x="244071" y="137280"/>
                      <a:pt x="255670" y="142984"/>
                      <a:pt x="263047" y="152206"/>
                    </a:cubicBezTo>
                    <a:cubicBezTo>
                      <a:pt x="272451" y="163962"/>
                      <a:pt x="276344" y="180380"/>
                      <a:pt x="288099" y="189784"/>
                    </a:cubicBezTo>
                    <a:cubicBezTo>
                      <a:pt x="298409" y="198032"/>
                      <a:pt x="313151" y="198135"/>
                      <a:pt x="325677" y="202310"/>
                    </a:cubicBezTo>
                    <a:cubicBezTo>
                      <a:pt x="350729" y="198135"/>
                      <a:pt x="375929" y="194765"/>
                      <a:pt x="400833" y="189784"/>
                    </a:cubicBezTo>
                    <a:cubicBezTo>
                      <a:pt x="417714" y="186408"/>
                      <a:pt x="437981" y="188594"/>
                      <a:pt x="450937" y="177258"/>
                    </a:cubicBezTo>
                    <a:cubicBezTo>
                      <a:pt x="473596" y="157431"/>
                      <a:pt x="475989" y="118802"/>
                      <a:pt x="501041" y="102101"/>
                    </a:cubicBezTo>
                    <a:lnTo>
                      <a:pt x="576197" y="51997"/>
                    </a:lnTo>
                    <a:cubicBezTo>
                      <a:pt x="651921" y="70928"/>
                      <a:pt x="609970" y="59079"/>
                      <a:pt x="701458" y="89575"/>
                    </a:cubicBezTo>
                    <a:lnTo>
                      <a:pt x="739036" y="102101"/>
                    </a:lnTo>
                    <a:cubicBezTo>
                      <a:pt x="759913" y="122978"/>
                      <a:pt x="792330" y="136723"/>
                      <a:pt x="801666" y="164732"/>
                    </a:cubicBezTo>
                    <a:cubicBezTo>
                      <a:pt x="805841" y="177258"/>
                      <a:pt x="804856" y="192974"/>
                      <a:pt x="814192" y="202310"/>
                    </a:cubicBezTo>
                    <a:cubicBezTo>
                      <a:pt x="823528" y="211646"/>
                      <a:pt x="838961" y="211634"/>
                      <a:pt x="851770" y="214836"/>
                    </a:cubicBezTo>
                    <a:cubicBezTo>
                      <a:pt x="872424" y="220000"/>
                      <a:pt x="893523" y="223187"/>
                      <a:pt x="914400" y="227362"/>
                    </a:cubicBezTo>
                    <a:cubicBezTo>
                      <a:pt x="931101" y="223187"/>
                      <a:pt x="952331" y="227009"/>
                      <a:pt x="964504" y="214836"/>
                    </a:cubicBezTo>
                    <a:cubicBezTo>
                      <a:pt x="976677" y="202663"/>
                      <a:pt x="972301" y="181285"/>
                      <a:pt x="977030" y="164732"/>
                    </a:cubicBezTo>
                    <a:cubicBezTo>
                      <a:pt x="980657" y="152036"/>
                      <a:pt x="981308" y="137464"/>
                      <a:pt x="989556" y="127153"/>
                    </a:cubicBezTo>
                    <a:cubicBezTo>
                      <a:pt x="1007216" y="105078"/>
                      <a:pt x="1039958" y="97826"/>
                      <a:pt x="1064713" y="89575"/>
                    </a:cubicBezTo>
                    <a:cubicBezTo>
                      <a:pt x="1077239" y="81224"/>
                      <a:pt x="1087441" y="66998"/>
                      <a:pt x="1102291" y="64523"/>
                    </a:cubicBezTo>
                    <a:cubicBezTo>
                      <a:pt x="1125904" y="60587"/>
                      <a:pt x="1161089" y="93922"/>
                      <a:pt x="1177447" y="102101"/>
                    </a:cubicBezTo>
                    <a:cubicBezTo>
                      <a:pt x="1189257" y="108006"/>
                      <a:pt x="1202499" y="110452"/>
                      <a:pt x="1215025" y="114627"/>
                    </a:cubicBezTo>
                    <a:cubicBezTo>
                      <a:pt x="1272453" y="200770"/>
                      <a:pt x="1236565" y="180263"/>
                      <a:pt x="1302707" y="202310"/>
                    </a:cubicBezTo>
                    <a:cubicBezTo>
                      <a:pt x="1327759" y="198135"/>
                      <a:pt x="1353769" y="197815"/>
                      <a:pt x="1377863" y="189784"/>
                    </a:cubicBezTo>
                    <a:cubicBezTo>
                      <a:pt x="1395621" y="183865"/>
                      <a:pt x="1428053" y="155229"/>
                      <a:pt x="1440493" y="139679"/>
                    </a:cubicBezTo>
                    <a:cubicBezTo>
                      <a:pt x="1449897" y="127923"/>
                      <a:pt x="1455632" y="113431"/>
                      <a:pt x="1465545" y="102101"/>
                    </a:cubicBezTo>
                    <a:cubicBezTo>
                      <a:pt x="1484987" y="79882"/>
                      <a:pt x="1528176" y="39471"/>
                      <a:pt x="1528176" y="39471"/>
                    </a:cubicBezTo>
                    <a:cubicBezTo>
                      <a:pt x="1532351" y="26945"/>
                      <a:pt x="1528443" y="6797"/>
                      <a:pt x="1540702" y="1893"/>
                    </a:cubicBezTo>
                    <a:cubicBezTo>
                      <a:pt x="1556686" y="-4501"/>
                      <a:pt x="1575408" y="6720"/>
                      <a:pt x="1590806" y="14419"/>
                    </a:cubicBezTo>
                    <a:cubicBezTo>
                      <a:pt x="1617736" y="27884"/>
                      <a:pt x="1665962" y="64523"/>
                      <a:pt x="1665962" y="64523"/>
                    </a:cubicBezTo>
                    <a:cubicBezTo>
                      <a:pt x="1697448" y="158980"/>
                      <a:pt x="1654975" y="42547"/>
                      <a:pt x="1703540" y="139679"/>
                    </a:cubicBezTo>
                    <a:cubicBezTo>
                      <a:pt x="1723916" y="180431"/>
                      <a:pt x="1705220" y="178938"/>
                      <a:pt x="1741118" y="214836"/>
                    </a:cubicBezTo>
                    <a:cubicBezTo>
                      <a:pt x="1751763" y="225481"/>
                      <a:pt x="1766170" y="231537"/>
                      <a:pt x="1778696" y="239888"/>
                    </a:cubicBezTo>
                    <a:lnTo>
                      <a:pt x="1853852" y="164732"/>
                    </a:lnTo>
                    <a:cubicBezTo>
                      <a:pt x="1877155" y="141428"/>
                      <a:pt x="1884876" y="130430"/>
                      <a:pt x="1916482" y="114627"/>
                    </a:cubicBezTo>
                    <a:cubicBezTo>
                      <a:pt x="1928292" y="108722"/>
                      <a:pt x="1941534" y="106276"/>
                      <a:pt x="1954060" y="102101"/>
                    </a:cubicBezTo>
                    <a:cubicBezTo>
                      <a:pt x="1984437" y="71725"/>
                      <a:pt x="1985074" y="57192"/>
                      <a:pt x="2041743" y="89575"/>
                    </a:cubicBezTo>
                    <a:cubicBezTo>
                      <a:pt x="2054814" y="97044"/>
                      <a:pt x="2054029" y="119174"/>
                      <a:pt x="2066795" y="127153"/>
                    </a:cubicBezTo>
                    <a:cubicBezTo>
                      <a:pt x="2089188" y="141149"/>
                      <a:pt x="2119979" y="137558"/>
                      <a:pt x="2141951" y="152206"/>
                    </a:cubicBezTo>
                    <a:lnTo>
                      <a:pt x="2217107" y="202310"/>
                    </a:lnTo>
                    <a:cubicBezTo>
                      <a:pt x="2247338" y="247656"/>
                      <a:pt x="2235426" y="226423"/>
                      <a:pt x="2254685" y="264940"/>
                    </a:cubicBezTo>
                  </a:path>
                </a:pathLst>
              </a:custGeom>
              <a:noFill/>
              <a:ln w="19050">
                <a:solidFill>
                  <a:srgbClr val="E2670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494072A-A37F-0345-B6CC-7BB788D18CD8}"/>
                </a:ext>
              </a:extLst>
            </p:cNvPr>
            <p:cNvSpPr txBox="1"/>
            <p:nvPr/>
          </p:nvSpPr>
          <p:spPr>
            <a:xfrm>
              <a:off x="6023145" y="1420286"/>
              <a:ext cx="52610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E2670F"/>
                  </a:solidFill>
                </a:rPr>
                <a:t>DNA</a:t>
              </a:r>
            </a:p>
          </p:txBody>
        </p:sp>
      </p:grpSp>
      <p:sp>
        <p:nvSpPr>
          <p:cNvPr id="32" name="Oval 31" descr="An illustration of an RNA cell. ">
            <a:extLst>
              <a:ext uri="{FF2B5EF4-FFF2-40B4-BE49-F238E27FC236}">
                <a16:creationId xmlns:a16="http://schemas.microsoft.com/office/drawing/2014/main" id="{DE1B2F48-345D-A443-BA38-E19948770ADF}"/>
              </a:ext>
            </a:extLst>
          </p:cNvPr>
          <p:cNvSpPr/>
          <p:nvPr/>
        </p:nvSpPr>
        <p:spPr>
          <a:xfrm>
            <a:off x="8234664" y="303662"/>
            <a:ext cx="3194137" cy="3031298"/>
          </a:xfrm>
          <a:prstGeom prst="ellipse">
            <a:avLst/>
          </a:prstGeom>
          <a:solidFill>
            <a:srgbClr val="E7FBE3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 descr="An illustration of the nucleus of a cell. ">
            <a:extLst>
              <a:ext uri="{FF2B5EF4-FFF2-40B4-BE49-F238E27FC236}">
                <a16:creationId xmlns:a16="http://schemas.microsoft.com/office/drawing/2014/main" id="{761B8066-60E4-B343-B1A7-93B9AB98DA39}"/>
              </a:ext>
            </a:extLst>
          </p:cNvPr>
          <p:cNvSpPr/>
          <p:nvPr/>
        </p:nvSpPr>
        <p:spPr>
          <a:xfrm>
            <a:off x="8412117" y="1010338"/>
            <a:ext cx="1726504" cy="1617946"/>
          </a:xfrm>
          <a:prstGeom prst="ellipse">
            <a:avLst/>
          </a:prstGeom>
          <a:solidFill>
            <a:srgbClr val="E1EEFF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F795E9-C1E0-2543-B41C-FDC35D7EFCB7}"/>
              </a:ext>
            </a:extLst>
          </p:cNvPr>
          <p:cNvSpPr txBox="1"/>
          <p:nvPr/>
        </p:nvSpPr>
        <p:spPr>
          <a:xfrm>
            <a:off x="8834166" y="2150602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nucleus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5E7EC1-8AF3-C143-9BDD-A4DDBB0F979D}"/>
              </a:ext>
            </a:extLst>
          </p:cNvPr>
          <p:cNvSpPr txBox="1"/>
          <p:nvPr/>
        </p:nvSpPr>
        <p:spPr>
          <a:xfrm>
            <a:off x="9305925" y="2856687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cytoplasm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D6D51E-FC91-7D47-A6E7-0C445936882B}"/>
              </a:ext>
            </a:extLst>
          </p:cNvPr>
          <p:cNvSpPr txBox="1"/>
          <p:nvPr/>
        </p:nvSpPr>
        <p:spPr>
          <a:xfrm>
            <a:off x="10043285" y="1161602"/>
            <a:ext cx="1354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 </a:t>
            </a:r>
          </a:p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spike</a:t>
            </a:r>
          </a:p>
        </p:txBody>
      </p:sp>
      <p:grpSp>
        <p:nvGrpSpPr>
          <p:cNvPr id="80" name="Group 79" descr="Orange squiggly lines representing the nucleus of a cell. ">
            <a:extLst>
              <a:ext uri="{FF2B5EF4-FFF2-40B4-BE49-F238E27FC236}">
                <a16:creationId xmlns:a16="http://schemas.microsoft.com/office/drawing/2014/main" id="{09978CDF-6296-B04B-A5BF-BBFD4A408E4B}"/>
              </a:ext>
            </a:extLst>
          </p:cNvPr>
          <p:cNvGrpSpPr/>
          <p:nvPr/>
        </p:nvGrpSpPr>
        <p:grpSpPr>
          <a:xfrm>
            <a:off x="9071324" y="1612589"/>
            <a:ext cx="423797" cy="239328"/>
            <a:chOff x="4899764" y="720061"/>
            <a:chExt cx="2265123" cy="404814"/>
          </a:xfrm>
        </p:grpSpPr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ABB86418-BC16-1949-B316-B497D6F4F778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E267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AC883942-A371-C446-9398-F00B8F1F050E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E267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Down Arrow 82" descr="A grey arrow pointing up. ">
            <a:extLst>
              <a:ext uri="{FF2B5EF4-FFF2-40B4-BE49-F238E27FC236}">
                <a16:creationId xmlns:a16="http://schemas.microsoft.com/office/drawing/2014/main" id="{CA4E6F07-CFEB-8E47-8616-542A34AE568A}"/>
              </a:ext>
            </a:extLst>
          </p:cNvPr>
          <p:cNvSpPr/>
          <p:nvPr/>
        </p:nvSpPr>
        <p:spPr>
          <a:xfrm rot="12181547">
            <a:off x="9416031" y="696339"/>
            <a:ext cx="151884" cy="89314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Down Arrow 83" descr="A grey arrow pointing down. ">
            <a:extLst>
              <a:ext uri="{FF2B5EF4-FFF2-40B4-BE49-F238E27FC236}">
                <a16:creationId xmlns:a16="http://schemas.microsoft.com/office/drawing/2014/main" id="{630EFE80-735A-AF46-A0F1-28CBE4FDCC3E}"/>
              </a:ext>
            </a:extLst>
          </p:cNvPr>
          <p:cNvSpPr/>
          <p:nvPr/>
        </p:nvSpPr>
        <p:spPr>
          <a:xfrm rot="20079760">
            <a:off x="10335166" y="844887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own Arrow 84" descr="A grey arrow pointing down. ">
            <a:extLst>
              <a:ext uri="{FF2B5EF4-FFF2-40B4-BE49-F238E27FC236}">
                <a16:creationId xmlns:a16="http://schemas.microsoft.com/office/drawing/2014/main" id="{2A49BD7B-08BD-134C-AEC9-8A53897FF54E}"/>
              </a:ext>
            </a:extLst>
          </p:cNvPr>
          <p:cNvSpPr/>
          <p:nvPr/>
        </p:nvSpPr>
        <p:spPr>
          <a:xfrm rot="20927831">
            <a:off x="10583659" y="1773609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own Arrow 78" descr="A grey arrow pointing right. ">
            <a:extLst>
              <a:ext uri="{FF2B5EF4-FFF2-40B4-BE49-F238E27FC236}">
                <a16:creationId xmlns:a16="http://schemas.microsoft.com/office/drawing/2014/main" id="{651E7B4B-43A2-004D-8402-892AEB2DC10C}"/>
              </a:ext>
            </a:extLst>
          </p:cNvPr>
          <p:cNvSpPr/>
          <p:nvPr/>
        </p:nvSpPr>
        <p:spPr>
          <a:xfrm rot="16200000">
            <a:off x="8246338" y="1051507"/>
            <a:ext cx="136567" cy="136958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1FA6EC95-7118-6A4F-B6A9-C0D727FE394A}"/>
              </a:ext>
            </a:extLst>
          </p:cNvPr>
          <p:cNvSpPr txBox="1"/>
          <p:nvPr/>
        </p:nvSpPr>
        <p:spPr>
          <a:xfrm>
            <a:off x="209879" y="4024253"/>
            <a:ext cx="6366936" cy="233910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2.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BioNTech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Pfizer/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</a:rPr>
              <a:t>Moderna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vaccines (RNA vaccines)</a:t>
            </a:r>
          </a:p>
          <a:p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Has synthetic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fatty coat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similar to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cell membrane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Contains </a:t>
            </a:r>
            <a:r>
              <a:rPr lang="en-US" b="1" dirty="0">
                <a:solidFill>
                  <a:srgbClr val="D95A9D"/>
                </a:solidFill>
              </a:rPr>
              <a:t>synthetic 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coding for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 spike proteins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95A9D"/>
                </a:solidFill>
              </a:rPr>
              <a:t>Coronavirus spike 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enters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cell cytoplasm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95A9D"/>
                </a:solidFill>
              </a:rPr>
              <a:t>Coronavirus spike RNA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makes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 spike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Spike protein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is released to activate immune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Neither</a:t>
            </a:r>
            <a:r>
              <a:rPr lang="en-US" b="1" dirty="0">
                <a:solidFill>
                  <a:srgbClr val="D95A9D"/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fatty coat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nor </a:t>
            </a:r>
            <a:r>
              <a:rPr lang="en-US" b="1" dirty="0">
                <a:solidFill>
                  <a:srgbClr val="D95A9D"/>
                </a:solidFill>
              </a:rPr>
              <a:t>spike RNA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persist or cause disease</a:t>
            </a:r>
          </a:p>
        </p:txBody>
      </p:sp>
      <p:grpSp>
        <p:nvGrpSpPr>
          <p:cNvPr id="326" name="Group 325" descr="An illustration of an RNA cell. ">
            <a:extLst>
              <a:ext uri="{FF2B5EF4-FFF2-40B4-BE49-F238E27FC236}">
                <a16:creationId xmlns:a16="http://schemas.microsoft.com/office/drawing/2014/main" id="{5E18D303-413C-7249-B541-CCEA4F8B8DB2}"/>
              </a:ext>
            </a:extLst>
          </p:cNvPr>
          <p:cNvGrpSpPr/>
          <p:nvPr/>
        </p:nvGrpSpPr>
        <p:grpSpPr>
          <a:xfrm>
            <a:off x="6791217" y="4076415"/>
            <a:ext cx="911084" cy="903937"/>
            <a:chOff x="2930639" y="4177892"/>
            <a:chExt cx="911084" cy="903937"/>
          </a:xfrm>
        </p:grpSpPr>
        <p:sp>
          <p:nvSpPr>
            <p:cNvPr id="283" name="TextBox 22">
              <a:extLst>
                <a:ext uri="{FF2B5EF4-FFF2-40B4-BE49-F238E27FC236}">
                  <a16:creationId xmlns:a16="http://schemas.microsoft.com/office/drawing/2014/main" id="{6E5F54B2-9C52-FB48-B4EC-A4CB6BDC1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8982984C-11BE-9C48-A8CB-4EFE71B11998}"/>
                </a:ext>
              </a:extLst>
            </p:cNvPr>
            <p:cNvSpPr/>
            <p:nvPr/>
          </p:nvSpPr>
          <p:spPr>
            <a:xfrm>
              <a:off x="3174594" y="4611996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33FBBEC1-BCC7-F14C-8948-E635D6FE3B8E}"/>
                </a:ext>
              </a:extLst>
            </p:cNvPr>
            <p:cNvSpPr/>
            <p:nvPr/>
          </p:nvSpPr>
          <p:spPr>
            <a:xfrm>
              <a:off x="3172641" y="4694690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1E99BBE4-D431-6647-BCB8-21EAFDE5F387}"/>
                </a:ext>
              </a:extLst>
            </p:cNvPr>
            <p:cNvSpPr txBox="1"/>
            <p:nvPr/>
          </p:nvSpPr>
          <p:spPr>
            <a:xfrm>
              <a:off x="3123131" y="4349503"/>
              <a:ext cx="51328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D95A9D"/>
                  </a:solidFill>
                </a:rPr>
                <a:t>RNA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ED18864-A700-FF40-8AE7-6519B094B4FE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8" name="Oval 327" descr="An illustration of an RNA cell. ">
            <a:extLst>
              <a:ext uri="{FF2B5EF4-FFF2-40B4-BE49-F238E27FC236}">
                <a16:creationId xmlns:a16="http://schemas.microsoft.com/office/drawing/2014/main" id="{D93D17DA-0748-1646-9494-7FFD890B7568}"/>
              </a:ext>
            </a:extLst>
          </p:cNvPr>
          <p:cNvSpPr/>
          <p:nvPr/>
        </p:nvSpPr>
        <p:spPr>
          <a:xfrm>
            <a:off x="8300386" y="3597453"/>
            <a:ext cx="3194137" cy="3031298"/>
          </a:xfrm>
          <a:prstGeom prst="ellipse">
            <a:avLst/>
          </a:prstGeom>
          <a:solidFill>
            <a:srgbClr val="E7FBE3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 descr="An illustration of the nucleus of a cell. ">
            <a:extLst>
              <a:ext uri="{FF2B5EF4-FFF2-40B4-BE49-F238E27FC236}">
                <a16:creationId xmlns:a16="http://schemas.microsoft.com/office/drawing/2014/main" id="{F1806952-FE9D-5E48-BDB6-71CF92309E4D}"/>
              </a:ext>
            </a:extLst>
          </p:cNvPr>
          <p:cNvSpPr/>
          <p:nvPr/>
        </p:nvSpPr>
        <p:spPr>
          <a:xfrm>
            <a:off x="8477839" y="4304129"/>
            <a:ext cx="1726504" cy="1617946"/>
          </a:xfrm>
          <a:prstGeom prst="ellipse">
            <a:avLst/>
          </a:prstGeom>
          <a:solidFill>
            <a:srgbClr val="E1EEFF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E60B62FA-B035-534A-88CC-AB1D0D4ED59B}"/>
              </a:ext>
            </a:extLst>
          </p:cNvPr>
          <p:cNvSpPr txBox="1"/>
          <p:nvPr/>
        </p:nvSpPr>
        <p:spPr>
          <a:xfrm>
            <a:off x="8899888" y="5444393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nucleus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7CFFB8E6-E2D9-D041-9578-15BA21AC4A3C}"/>
              </a:ext>
            </a:extLst>
          </p:cNvPr>
          <p:cNvSpPr txBox="1"/>
          <p:nvPr/>
        </p:nvSpPr>
        <p:spPr>
          <a:xfrm>
            <a:off x="9371647" y="6150478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cytoplasm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12666F79-B026-C441-8FAA-76FBFFC42DA9}"/>
              </a:ext>
            </a:extLst>
          </p:cNvPr>
          <p:cNvSpPr txBox="1"/>
          <p:nvPr/>
        </p:nvSpPr>
        <p:spPr>
          <a:xfrm>
            <a:off x="9963177" y="37897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95A9D"/>
                </a:solidFill>
              </a:rPr>
              <a:t>RNA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7A6D088C-7262-0841-B6BC-1223F6F25112}"/>
              </a:ext>
            </a:extLst>
          </p:cNvPr>
          <p:cNvSpPr txBox="1"/>
          <p:nvPr/>
        </p:nvSpPr>
        <p:spPr>
          <a:xfrm>
            <a:off x="10136240" y="4494552"/>
            <a:ext cx="1301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coronavirus</a:t>
            </a:r>
          </a:p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spike</a:t>
            </a:r>
          </a:p>
        </p:txBody>
      </p:sp>
      <p:grpSp>
        <p:nvGrpSpPr>
          <p:cNvPr id="334" name="Group 333" descr="Squiggly lines representing an RNA cell. ">
            <a:extLst>
              <a:ext uri="{FF2B5EF4-FFF2-40B4-BE49-F238E27FC236}">
                <a16:creationId xmlns:a16="http://schemas.microsoft.com/office/drawing/2014/main" id="{6A9E44A2-45BD-B042-A425-B69F5BBE631C}"/>
              </a:ext>
            </a:extLst>
          </p:cNvPr>
          <p:cNvGrpSpPr/>
          <p:nvPr/>
        </p:nvGrpSpPr>
        <p:grpSpPr>
          <a:xfrm>
            <a:off x="9479098" y="3854702"/>
            <a:ext cx="423797" cy="239328"/>
            <a:chOff x="4899764" y="720061"/>
            <a:chExt cx="2265123" cy="404814"/>
          </a:xfrm>
        </p:grpSpPr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EF58AA10-98D7-3346-8233-3B870A940533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B823933E-2FB9-B64F-AC00-44915C09930C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6" name="Down Arrow 335" descr="A grey arrow pointing down. ">
            <a:extLst>
              <a:ext uri="{FF2B5EF4-FFF2-40B4-BE49-F238E27FC236}">
                <a16:creationId xmlns:a16="http://schemas.microsoft.com/office/drawing/2014/main" id="{C89D467B-0E3F-7C4E-B7DC-BFC659FA4690}"/>
              </a:ext>
            </a:extLst>
          </p:cNvPr>
          <p:cNvSpPr/>
          <p:nvPr/>
        </p:nvSpPr>
        <p:spPr>
          <a:xfrm rot="20079760">
            <a:off x="10400888" y="4138678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Down Arrow 336" descr="A grey arrow pointing down. ">
            <a:extLst>
              <a:ext uri="{FF2B5EF4-FFF2-40B4-BE49-F238E27FC236}">
                <a16:creationId xmlns:a16="http://schemas.microsoft.com/office/drawing/2014/main" id="{BC3CE49B-4E62-044B-8962-10528E1EEF21}"/>
              </a:ext>
            </a:extLst>
          </p:cNvPr>
          <p:cNvSpPr/>
          <p:nvPr/>
        </p:nvSpPr>
        <p:spPr>
          <a:xfrm rot="20931433">
            <a:off x="10695943" y="5117453"/>
            <a:ext cx="152685" cy="428735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Down Arrow 454" descr="A grey arrow pointing right. ">
            <a:extLst>
              <a:ext uri="{FF2B5EF4-FFF2-40B4-BE49-F238E27FC236}">
                <a16:creationId xmlns:a16="http://schemas.microsoft.com/office/drawing/2014/main" id="{0A8CE67F-A6A2-B64D-A2A4-4C64E68BA5C2}"/>
              </a:ext>
            </a:extLst>
          </p:cNvPr>
          <p:cNvSpPr/>
          <p:nvPr/>
        </p:nvSpPr>
        <p:spPr>
          <a:xfrm rot="15588811">
            <a:off x="8541345" y="3333311"/>
            <a:ext cx="151257" cy="1671630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4" name="Group 413" descr="An illustration of coronavirus spike DNA. ">
            <a:extLst>
              <a:ext uri="{FF2B5EF4-FFF2-40B4-BE49-F238E27FC236}">
                <a16:creationId xmlns:a16="http://schemas.microsoft.com/office/drawing/2014/main" id="{FA53277E-5016-E144-8828-88C47A15837D}"/>
              </a:ext>
            </a:extLst>
          </p:cNvPr>
          <p:cNvGrpSpPr/>
          <p:nvPr/>
        </p:nvGrpSpPr>
        <p:grpSpPr>
          <a:xfrm rot="2235724">
            <a:off x="10840264" y="1955504"/>
            <a:ext cx="114227" cy="262357"/>
            <a:chOff x="3075031" y="3804187"/>
            <a:chExt cx="114227" cy="262357"/>
          </a:xfrm>
        </p:grpSpPr>
        <p:cxnSp>
          <p:nvCxnSpPr>
            <p:cNvPr id="415" name="Straight Connector 11">
              <a:extLst>
                <a:ext uri="{FF2B5EF4-FFF2-40B4-BE49-F238E27FC236}">
                  <a16:creationId xmlns:a16="http://schemas.microsoft.com/office/drawing/2014/main" id="{A97C9C0C-4FD3-1949-9813-2BE91FCF9E6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6" name="Oval 29">
              <a:extLst>
                <a:ext uri="{FF2B5EF4-FFF2-40B4-BE49-F238E27FC236}">
                  <a16:creationId xmlns:a16="http://schemas.microsoft.com/office/drawing/2014/main" id="{1C5B7524-68BB-6D49-AD4B-F17F93CE5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17" name="Group 416" descr="An illustration of coronavirus spike DNA. ">
            <a:extLst>
              <a:ext uri="{FF2B5EF4-FFF2-40B4-BE49-F238E27FC236}">
                <a16:creationId xmlns:a16="http://schemas.microsoft.com/office/drawing/2014/main" id="{C0E160B3-1439-8847-9661-085CDFCD032B}"/>
              </a:ext>
            </a:extLst>
          </p:cNvPr>
          <p:cNvGrpSpPr/>
          <p:nvPr/>
        </p:nvGrpSpPr>
        <p:grpSpPr>
          <a:xfrm rot="10800000">
            <a:off x="10739698" y="2332480"/>
            <a:ext cx="114227" cy="262357"/>
            <a:chOff x="3075031" y="3804187"/>
            <a:chExt cx="114227" cy="262357"/>
          </a:xfrm>
        </p:grpSpPr>
        <p:cxnSp>
          <p:nvCxnSpPr>
            <p:cNvPr id="418" name="Straight Connector 11">
              <a:extLst>
                <a:ext uri="{FF2B5EF4-FFF2-40B4-BE49-F238E27FC236}">
                  <a16:creationId xmlns:a16="http://schemas.microsoft.com/office/drawing/2014/main" id="{7F239587-7642-CF45-A960-87AF03E305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9" name="Oval 29">
              <a:extLst>
                <a:ext uri="{FF2B5EF4-FFF2-40B4-BE49-F238E27FC236}">
                  <a16:creationId xmlns:a16="http://schemas.microsoft.com/office/drawing/2014/main" id="{A3321485-8F05-2949-9F3B-05F40CDD4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20" name="Group 419" descr="An illustration of coronavirus spike DNA. ">
            <a:extLst>
              <a:ext uri="{FF2B5EF4-FFF2-40B4-BE49-F238E27FC236}">
                <a16:creationId xmlns:a16="http://schemas.microsoft.com/office/drawing/2014/main" id="{7CFA27CF-87E3-2E40-BE4C-8AE39DBEA381}"/>
              </a:ext>
            </a:extLst>
          </p:cNvPr>
          <p:cNvGrpSpPr/>
          <p:nvPr/>
        </p:nvGrpSpPr>
        <p:grpSpPr>
          <a:xfrm rot="2355605">
            <a:off x="10438716" y="2233468"/>
            <a:ext cx="114227" cy="262357"/>
            <a:chOff x="3075031" y="3804187"/>
            <a:chExt cx="114227" cy="262357"/>
          </a:xfrm>
        </p:grpSpPr>
        <p:cxnSp>
          <p:nvCxnSpPr>
            <p:cNvPr id="421" name="Straight Connector 11">
              <a:extLst>
                <a:ext uri="{FF2B5EF4-FFF2-40B4-BE49-F238E27FC236}">
                  <a16:creationId xmlns:a16="http://schemas.microsoft.com/office/drawing/2014/main" id="{23620A81-14D1-C04A-85DF-FF66DC40966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2" name="Oval 29">
              <a:extLst>
                <a:ext uri="{FF2B5EF4-FFF2-40B4-BE49-F238E27FC236}">
                  <a16:creationId xmlns:a16="http://schemas.microsoft.com/office/drawing/2014/main" id="{5F38EC46-8534-E84F-AC38-2F494F16A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23" name="Group 422" descr="An illustration of coronavirus spike DNA. ">
            <a:extLst>
              <a:ext uri="{FF2B5EF4-FFF2-40B4-BE49-F238E27FC236}">
                <a16:creationId xmlns:a16="http://schemas.microsoft.com/office/drawing/2014/main" id="{68BA2877-DEC6-A240-8BC5-F636D9A1969B}"/>
              </a:ext>
            </a:extLst>
          </p:cNvPr>
          <p:cNvGrpSpPr/>
          <p:nvPr/>
        </p:nvGrpSpPr>
        <p:grpSpPr>
          <a:xfrm rot="21181185">
            <a:off x="11006897" y="2220022"/>
            <a:ext cx="114227" cy="262357"/>
            <a:chOff x="3075031" y="3804187"/>
            <a:chExt cx="114227" cy="262357"/>
          </a:xfrm>
        </p:grpSpPr>
        <p:cxnSp>
          <p:nvCxnSpPr>
            <p:cNvPr id="424" name="Straight Connector 11">
              <a:extLst>
                <a:ext uri="{FF2B5EF4-FFF2-40B4-BE49-F238E27FC236}">
                  <a16:creationId xmlns:a16="http://schemas.microsoft.com/office/drawing/2014/main" id="{4686718C-E507-5A42-B02B-EA795F896B5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5" name="Oval 29">
              <a:extLst>
                <a:ext uri="{FF2B5EF4-FFF2-40B4-BE49-F238E27FC236}">
                  <a16:creationId xmlns:a16="http://schemas.microsoft.com/office/drawing/2014/main" id="{14C77AF6-83D6-7F44-8EA0-286302F47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26" name="Group 425" descr="An illustration of coronavirus spike DNA. ">
            <a:extLst>
              <a:ext uri="{FF2B5EF4-FFF2-40B4-BE49-F238E27FC236}">
                <a16:creationId xmlns:a16="http://schemas.microsoft.com/office/drawing/2014/main" id="{87326659-85DE-A24F-84C8-B1FF57FD3866}"/>
              </a:ext>
            </a:extLst>
          </p:cNvPr>
          <p:cNvGrpSpPr/>
          <p:nvPr/>
        </p:nvGrpSpPr>
        <p:grpSpPr>
          <a:xfrm rot="7247403">
            <a:off x="11439193" y="2041978"/>
            <a:ext cx="114227" cy="262357"/>
            <a:chOff x="3075031" y="3804187"/>
            <a:chExt cx="114227" cy="262357"/>
          </a:xfrm>
        </p:grpSpPr>
        <p:cxnSp>
          <p:nvCxnSpPr>
            <p:cNvPr id="427" name="Straight Connector 11">
              <a:extLst>
                <a:ext uri="{FF2B5EF4-FFF2-40B4-BE49-F238E27FC236}">
                  <a16:creationId xmlns:a16="http://schemas.microsoft.com/office/drawing/2014/main" id="{351CB30D-A06B-1C41-B6D6-AF0863B9FEC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8" name="Oval 29">
              <a:extLst>
                <a:ext uri="{FF2B5EF4-FFF2-40B4-BE49-F238E27FC236}">
                  <a16:creationId xmlns:a16="http://schemas.microsoft.com/office/drawing/2014/main" id="{D43BA4D1-20BF-DD49-B2FA-994A13AA8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29" name="Group 428" descr="An illustration of coronavirus spike DNA. ">
            <a:extLst>
              <a:ext uri="{FF2B5EF4-FFF2-40B4-BE49-F238E27FC236}">
                <a16:creationId xmlns:a16="http://schemas.microsoft.com/office/drawing/2014/main" id="{4DC1232D-1564-404C-8D16-EE9939FFA691}"/>
              </a:ext>
            </a:extLst>
          </p:cNvPr>
          <p:cNvGrpSpPr/>
          <p:nvPr/>
        </p:nvGrpSpPr>
        <p:grpSpPr>
          <a:xfrm rot="7382558">
            <a:off x="11334596" y="2336158"/>
            <a:ext cx="114227" cy="262357"/>
            <a:chOff x="3075031" y="3804187"/>
            <a:chExt cx="114227" cy="262357"/>
          </a:xfrm>
        </p:grpSpPr>
        <p:cxnSp>
          <p:nvCxnSpPr>
            <p:cNvPr id="430" name="Straight Connector 11">
              <a:extLst>
                <a:ext uri="{FF2B5EF4-FFF2-40B4-BE49-F238E27FC236}">
                  <a16:creationId xmlns:a16="http://schemas.microsoft.com/office/drawing/2014/main" id="{5F321C24-D7AC-DA46-A888-56EB38E8BA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1" name="Oval 29">
              <a:extLst>
                <a:ext uri="{FF2B5EF4-FFF2-40B4-BE49-F238E27FC236}">
                  <a16:creationId xmlns:a16="http://schemas.microsoft.com/office/drawing/2014/main" id="{CB5A5592-D4C9-FF48-9E7B-634B289B4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32" name="Group 431" descr="An illustration of coronavirus spike DNA. ">
            <a:extLst>
              <a:ext uri="{FF2B5EF4-FFF2-40B4-BE49-F238E27FC236}">
                <a16:creationId xmlns:a16="http://schemas.microsoft.com/office/drawing/2014/main" id="{590C2471-D8D7-E34D-93D5-A0D6CE5D0022}"/>
              </a:ext>
            </a:extLst>
          </p:cNvPr>
          <p:cNvGrpSpPr/>
          <p:nvPr/>
        </p:nvGrpSpPr>
        <p:grpSpPr>
          <a:xfrm rot="14739092">
            <a:off x="11484686" y="2623478"/>
            <a:ext cx="114227" cy="262357"/>
            <a:chOff x="3075031" y="3804187"/>
            <a:chExt cx="114227" cy="262357"/>
          </a:xfrm>
        </p:grpSpPr>
        <p:cxnSp>
          <p:nvCxnSpPr>
            <p:cNvPr id="433" name="Straight Connector 11">
              <a:extLst>
                <a:ext uri="{FF2B5EF4-FFF2-40B4-BE49-F238E27FC236}">
                  <a16:creationId xmlns:a16="http://schemas.microsoft.com/office/drawing/2014/main" id="{0B5C640A-7381-3741-A795-2253A66287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4" name="Oval 29">
              <a:extLst>
                <a:ext uri="{FF2B5EF4-FFF2-40B4-BE49-F238E27FC236}">
                  <a16:creationId xmlns:a16="http://schemas.microsoft.com/office/drawing/2014/main" id="{7BC178C0-6BC8-2048-AE23-D089D5034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39" name="Group 438" descr="An illustration of coronavirus spike DNA. ">
            <a:extLst>
              <a:ext uri="{FF2B5EF4-FFF2-40B4-BE49-F238E27FC236}">
                <a16:creationId xmlns:a16="http://schemas.microsoft.com/office/drawing/2014/main" id="{9ACC015A-6DA5-C547-BB84-F13713E3193E}"/>
              </a:ext>
            </a:extLst>
          </p:cNvPr>
          <p:cNvGrpSpPr/>
          <p:nvPr/>
        </p:nvGrpSpPr>
        <p:grpSpPr>
          <a:xfrm rot="2235724">
            <a:off x="10872674" y="5412861"/>
            <a:ext cx="114227" cy="262357"/>
            <a:chOff x="3075031" y="3804187"/>
            <a:chExt cx="114227" cy="262357"/>
          </a:xfrm>
        </p:grpSpPr>
        <p:cxnSp>
          <p:nvCxnSpPr>
            <p:cNvPr id="662" name="Straight Connector 11">
              <a:extLst>
                <a:ext uri="{FF2B5EF4-FFF2-40B4-BE49-F238E27FC236}">
                  <a16:creationId xmlns:a16="http://schemas.microsoft.com/office/drawing/2014/main" id="{CC7A8F7C-B025-2D4D-B59D-FDC3C00B8A7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3" name="Oval 29">
              <a:extLst>
                <a:ext uri="{FF2B5EF4-FFF2-40B4-BE49-F238E27FC236}">
                  <a16:creationId xmlns:a16="http://schemas.microsoft.com/office/drawing/2014/main" id="{3B873CAA-EAAD-4D4C-B055-A02989733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40" name="Group 439" descr="An illustration of coronavirus spike DNA. ">
            <a:extLst>
              <a:ext uri="{FF2B5EF4-FFF2-40B4-BE49-F238E27FC236}">
                <a16:creationId xmlns:a16="http://schemas.microsoft.com/office/drawing/2014/main" id="{DD05A326-9D0D-7A4D-B568-D8168AE87868}"/>
              </a:ext>
            </a:extLst>
          </p:cNvPr>
          <p:cNvGrpSpPr/>
          <p:nvPr/>
        </p:nvGrpSpPr>
        <p:grpSpPr>
          <a:xfrm rot="10800000">
            <a:off x="10747056" y="5714681"/>
            <a:ext cx="114227" cy="262357"/>
            <a:chOff x="3075031" y="3804187"/>
            <a:chExt cx="114227" cy="262357"/>
          </a:xfrm>
        </p:grpSpPr>
        <p:cxnSp>
          <p:nvCxnSpPr>
            <p:cNvPr id="620" name="Straight Connector 11">
              <a:extLst>
                <a:ext uri="{FF2B5EF4-FFF2-40B4-BE49-F238E27FC236}">
                  <a16:creationId xmlns:a16="http://schemas.microsoft.com/office/drawing/2014/main" id="{BE0AA5E7-0E08-7144-ADE7-38C87D333D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1" name="Oval 29">
              <a:extLst>
                <a:ext uri="{FF2B5EF4-FFF2-40B4-BE49-F238E27FC236}">
                  <a16:creationId xmlns:a16="http://schemas.microsoft.com/office/drawing/2014/main" id="{62795A6D-52B6-C04B-B168-D2A9DF884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41" name="Group 440" descr="An illustration of coronavirus spike DNA. ">
            <a:extLst>
              <a:ext uri="{FF2B5EF4-FFF2-40B4-BE49-F238E27FC236}">
                <a16:creationId xmlns:a16="http://schemas.microsoft.com/office/drawing/2014/main" id="{54D4C274-DE2E-2B4E-BBB2-F95BF1456AA9}"/>
              </a:ext>
            </a:extLst>
          </p:cNvPr>
          <p:cNvGrpSpPr/>
          <p:nvPr/>
        </p:nvGrpSpPr>
        <p:grpSpPr>
          <a:xfrm rot="2355605">
            <a:off x="10496178" y="5565565"/>
            <a:ext cx="114227" cy="262357"/>
            <a:chOff x="3075031" y="3804187"/>
            <a:chExt cx="114227" cy="262357"/>
          </a:xfrm>
        </p:grpSpPr>
        <p:cxnSp>
          <p:nvCxnSpPr>
            <p:cNvPr id="461" name="Straight Connector 11">
              <a:extLst>
                <a:ext uri="{FF2B5EF4-FFF2-40B4-BE49-F238E27FC236}">
                  <a16:creationId xmlns:a16="http://schemas.microsoft.com/office/drawing/2014/main" id="{64D1EFAF-2B4C-9341-B258-80C6F07E7E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2" name="Oval 29">
              <a:extLst>
                <a:ext uri="{FF2B5EF4-FFF2-40B4-BE49-F238E27FC236}">
                  <a16:creationId xmlns:a16="http://schemas.microsoft.com/office/drawing/2014/main" id="{66E68330-49B1-3E45-83E1-044EB7D37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42" name="Group 441" descr="An illustration of coronavirus spike DNA. ">
            <a:extLst>
              <a:ext uri="{FF2B5EF4-FFF2-40B4-BE49-F238E27FC236}">
                <a16:creationId xmlns:a16="http://schemas.microsoft.com/office/drawing/2014/main" id="{B182390F-B29E-1044-8D92-DA35FAF40B8E}"/>
              </a:ext>
            </a:extLst>
          </p:cNvPr>
          <p:cNvGrpSpPr/>
          <p:nvPr/>
        </p:nvGrpSpPr>
        <p:grpSpPr>
          <a:xfrm rot="21181185">
            <a:off x="11039307" y="5677379"/>
            <a:ext cx="114227" cy="262359"/>
            <a:chOff x="3075031" y="3804187"/>
            <a:chExt cx="114227" cy="262359"/>
          </a:xfrm>
        </p:grpSpPr>
        <p:cxnSp>
          <p:nvCxnSpPr>
            <p:cNvPr id="452" name="Straight Connector 11">
              <a:extLst>
                <a:ext uri="{FF2B5EF4-FFF2-40B4-BE49-F238E27FC236}">
                  <a16:creationId xmlns:a16="http://schemas.microsoft.com/office/drawing/2014/main" id="{13659942-B90E-5B49-B08A-2C091FD206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8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0" name="Oval 29">
              <a:extLst>
                <a:ext uri="{FF2B5EF4-FFF2-40B4-BE49-F238E27FC236}">
                  <a16:creationId xmlns:a16="http://schemas.microsoft.com/office/drawing/2014/main" id="{B50FC9AE-C886-D44B-90B5-430DB19E4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43" name="Group 442" descr="An illustration of coronavirus spike DNA. ">
            <a:extLst>
              <a:ext uri="{FF2B5EF4-FFF2-40B4-BE49-F238E27FC236}">
                <a16:creationId xmlns:a16="http://schemas.microsoft.com/office/drawing/2014/main" id="{77D7D8D9-747D-594C-890E-C3481053FF8A}"/>
              </a:ext>
            </a:extLst>
          </p:cNvPr>
          <p:cNvGrpSpPr/>
          <p:nvPr/>
        </p:nvGrpSpPr>
        <p:grpSpPr>
          <a:xfrm rot="7843218">
            <a:off x="11468374" y="5511675"/>
            <a:ext cx="114227" cy="262357"/>
            <a:chOff x="3075031" y="3804187"/>
            <a:chExt cx="114227" cy="262357"/>
          </a:xfrm>
        </p:grpSpPr>
        <p:cxnSp>
          <p:nvCxnSpPr>
            <p:cNvPr id="450" name="Straight Connector 11">
              <a:extLst>
                <a:ext uri="{FF2B5EF4-FFF2-40B4-BE49-F238E27FC236}">
                  <a16:creationId xmlns:a16="http://schemas.microsoft.com/office/drawing/2014/main" id="{98F89AD3-2C86-7545-AE43-290E35409D4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1" name="Oval 29">
              <a:extLst>
                <a:ext uri="{FF2B5EF4-FFF2-40B4-BE49-F238E27FC236}">
                  <a16:creationId xmlns:a16="http://schemas.microsoft.com/office/drawing/2014/main" id="{DBFEAEF4-E0F9-184C-AB08-CE41C9ACA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44" name="Group 443" descr="An illustration of coronavirus spike DNA. ">
            <a:extLst>
              <a:ext uri="{FF2B5EF4-FFF2-40B4-BE49-F238E27FC236}">
                <a16:creationId xmlns:a16="http://schemas.microsoft.com/office/drawing/2014/main" id="{127DC247-0479-894D-939B-633673E5ABC9}"/>
              </a:ext>
            </a:extLst>
          </p:cNvPr>
          <p:cNvGrpSpPr/>
          <p:nvPr/>
        </p:nvGrpSpPr>
        <p:grpSpPr>
          <a:xfrm rot="8106950">
            <a:off x="11366051" y="5729858"/>
            <a:ext cx="114227" cy="262357"/>
            <a:chOff x="3075031" y="3804187"/>
            <a:chExt cx="114227" cy="262357"/>
          </a:xfrm>
        </p:grpSpPr>
        <p:cxnSp>
          <p:nvCxnSpPr>
            <p:cNvPr id="448" name="Straight Connector 11">
              <a:extLst>
                <a:ext uri="{FF2B5EF4-FFF2-40B4-BE49-F238E27FC236}">
                  <a16:creationId xmlns:a16="http://schemas.microsoft.com/office/drawing/2014/main" id="{BB6C3B24-4645-494F-89A4-718CA229AC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9" name="Oval 29">
              <a:extLst>
                <a:ext uri="{FF2B5EF4-FFF2-40B4-BE49-F238E27FC236}">
                  <a16:creationId xmlns:a16="http://schemas.microsoft.com/office/drawing/2014/main" id="{B88D0ED4-00C6-414F-869C-F0F151E84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45" name="Group 444" descr="An illustration of coronavirus spike DNA. ">
            <a:extLst>
              <a:ext uri="{FF2B5EF4-FFF2-40B4-BE49-F238E27FC236}">
                <a16:creationId xmlns:a16="http://schemas.microsoft.com/office/drawing/2014/main" id="{325A9732-DAD5-364D-9AE8-992386351F52}"/>
              </a:ext>
            </a:extLst>
          </p:cNvPr>
          <p:cNvGrpSpPr/>
          <p:nvPr/>
        </p:nvGrpSpPr>
        <p:grpSpPr>
          <a:xfrm rot="14739092">
            <a:off x="11379894" y="6088075"/>
            <a:ext cx="114227" cy="262357"/>
            <a:chOff x="3075031" y="3804187"/>
            <a:chExt cx="114227" cy="262357"/>
          </a:xfrm>
        </p:grpSpPr>
        <p:cxnSp>
          <p:nvCxnSpPr>
            <p:cNvPr id="446" name="Straight Connector 11">
              <a:extLst>
                <a:ext uri="{FF2B5EF4-FFF2-40B4-BE49-F238E27FC236}">
                  <a16:creationId xmlns:a16="http://schemas.microsoft.com/office/drawing/2014/main" id="{43681E75-0918-AB4B-A331-C0B775E97F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7" name="Oval 29">
              <a:extLst>
                <a:ext uri="{FF2B5EF4-FFF2-40B4-BE49-F238E27FC236}">
                  <a16:creationId xmlns:a16="http://schemas.microsoft.com/office/drawing/2014/main" id="{3210F136-F336-9E4E-A968-587C28B91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7D1E02B9-AB90-8E40-A4BB-1E61C603706B}"/>
              </a:ext>
            </a:extLst>
          </p:cNvPr>
          <p:cNvSpPr txBox="1"/>
          <p:nvPr/>
        </p:nvSpPr>
        <p:spPr>
          <a:xfrm>
            <a:off x="9695720" y="328851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95A9D"/>
                </a:solidFill>
              </a:rPr>
              <a:t>RNA</a:t>
            </a:r>
          </a:p>
        </p:txBody>
      </p:sp>
      <p:grpSp>
        <p:nvGrpSpPr>
          <p:cNvPr id="110" name="Group 109" descr="Squiggly lines representing an RNA cell. ">
            <a:extLst>
              <a:ext uri="{FF2B5EF4-FFF2-40B4-BE49-F238E27FC236}">
                <a16:creationId xmlns:a16="http://schemas.microsoft.com/office/drawing/2014/main" id="{CA24CE9D-2B25-D041-99BE-ADC7DE15CE83}"/>
              </a:ext>
            </a:extLst>
          </p:cNvPr>
          <p:cNvGrpSpPr/>
          <p:nvPr/>
        </p:nvGrpSpPr>
        <p:grpSpPr>
          <a:xfrm>
            <a:off x="9785483" y="655422"/>
            <a:ext cx="423797" cy="239328"/>
            <a:chOff x="4899764" y="720061"/>
            <a:chExt cx="2265123" cy="404814"/>
          </a:xfrm>
        </p:grpSpPr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4F498FF1-A33A-FD47-AF58-01CEC72FDA89}"/>
                </a:ext>
              </a:extLst>
            </p:cNvPr>
            <p:cNvSpPr/>
            <p:nvPr/>
          </p:nvSpPr>
          <p:spPr>
            <a:xfrm>
              <a:off x="4910202" y="720061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813C10E8-D1B4-2A40-852C-47395CF3C787}"/>
                </a:ext>
              </a:extLst>
            </p:cNvPr>
            <p:cNvSpPr/>
            <p:nvPr/>
          </p:nvSpPr>
          <p:spPr>
            <a:xfrm>
              <a:off x="4899764" y="859935"/>
              <a:ext cx="2254685" cy="264940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rgbClr val="D95A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D771BAEE-DD7F-3941-93D0-9F0EE202F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95401"/>
            <a:ext cx="10515600" cy="1325563"/>
          </a:xfrm>
        </p:spPr>
        <p:txBody>
          <a:bodyPr/>
          <a:lstStyle/>
          <a:p>
            <a:r>
              <a:rPr lang="en-US" b="1" dirty="0"/>
              <a:t>What kind of coronavirus </a:t>
            </a:r>
            <a:br>
              <a:rPr lang="en-US" b="1" dirty="0"/>
            </a:br>
            <a:r>
              <a:rPr lang="en-US" b="1" dirty="0"/>
              <a:t>vaccines have we made?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4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779E3D-B544-8A4C-BD6E-158F75F3AD25}"/>
              </a:ext>
            </a:extLst>
          </p:cNvPr>
          <p:cNvSpPr txBox="1"/>
          <p:nvPr/>
        </p:nvSpPr>
        <p:spPr>
          <a:xfrm>
            <a:off x="347732" y="267771"/>
            <a:ext cx="4273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How do COVID19 vaccines </a:t>
            </a:r>
          </a:p>
          <a:p>
            <a:r>
              <a:rPr lang="en-US" sz="2400" b="1" dirty="0"/>
              <a:t>stimulate an immune response?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394152-C66D-0A4F-9BDD-984FC8AC1BBE}"/>
              </a:ext>
            </a:extLst>
          </p:cNvPr>
          <p:cNvSpPr txBox="1"/>
          <p:nvPr/>
        </p:nvSpPr>
        <p:spPr>
          <a:xfrm>
            <a:off x="347732" y="1437168"/>
            <a:ext cx="115294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Vaccine makes coronavirus spike protein in cells, which is presented to immune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Immune cells detect spike protein and make antibodies specific for spike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During infection, antibodies bind spike protein on real virus and protect against infection and/or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Antibodies speed up elimination of the coronavirus from the body</a:t>
            </a:r>
          </a:p>
        </p:txBody>
      </p:sp>
      <p:grpSp>
        <p:nvGrpSpPr>
          <p:cNvPr id="240" name="Group 239" descr="An illustration of a coronavirus cell. ">
            <a:extLst>
              <a:ext uri="{FF2B5EF4-FFF2-40B4-BE49-F238E27FC236}">
                <a16:creationId xmlns:a16="http://schemas.microsoft.com/office/drawing/2014/main" id="{10D149CC-9EAD-4C4D-90C9-90982E5584A8}"/>
              </a:ext>
            </a:extLst>
          </p:cNvPr>
          <p:cNvGrpSpPr/>
          <p:nvPr/>
        </p:nvGrpSpPr>
        <p:grpSpPr>
          <a:xfrm>
            <a:off x="8923180" y="5344789"/>
            <a:ext cx="684208" cy="651362"/>
            <a:chOff x="2510500" y="4298817"/>
            <a:chExt cx="1377169" cy="1354466"/>
          </a:xfrm>
        </p:grpSpPr>
        <p:sp>
          <p:nvSpPr>
            <p:cNvPr id="241" name="Octagon 2">
              <a:extLst>
                <a:ext uri="{FF2B5EF4-FFF2-40B4-BE49-F238E27FC236}">
                  <a16:creationId xmlns:a16="http://schemas.microsoft.com/office/drawing/2014/main" id="{38821136-936E-AA46-A2D4-8320C3FBD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251" y="4628843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42" name="TextBox 22">
              <a:extLst>
                <a:ext uri="{FF2B5EF4-FFF2-40B4-BE49-F238E27FC236}">
                  <a16:creationId xmlns:a16="http://schemas.microsoft.com/office/drawing/2014/main" id="{28D6DD8B-4CCD-584D-B87A-7B6827F943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890" y="4826111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B5E86300-75C3-0042-94D8-EF39479D47B8}"/>
                </a:ext>
              </a:extLst>
            </p:cNvPr>
            <p:cNvSpPr/>
            <p:nvPr/>
          </p:nvSpPr>
          <p:spPr>
            <a:xfrm>
              <a:off x="2982501" y="4806002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579F65E3-2FF6-0F4E-B9FB-80BD76DFE49C}"/>
                </a:ext>
              </a:extLst>
            </p:cNvPr>
            <p:cNvSpPr/>
            <p:nvPr/>
          </p:nvSpPr>
          <p:spPr>
            <a:xfrm>
              <a:off x="2980548" y="4926274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B9309B14-C6BC-E64A-ABF8-933D21604117}"/>
                </a:ext>
              </a:extLst>
            </p:cNvPr>
            <p:cNvSpPr/>
            <p:nvPr/>
          </p:nvSpPr>
          <p:spPr>
            <a:xfrm>
              <a:off x="2738546" y="4509684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9439EAD7-F184-804D-92B8-34E31CB03F4F}"/>
                </a:ext>
              </a:extLst>
            </p:cNvPr>
            <p:cNvGrpSpPr/>
            <p:nvPr/>
          </p:nvGrpSpPr>
          <p:grpSpPr>
            <a:xfrm rot="2235724">
              <a:off x="3287558" y="4302223"/>
              <a:ext cx="114227" cy="262357"/>
              <a:chOff x="3075031" y="3804187"/>
              <a:chExt cx="114227" cy="262357"/>
            </a:xfrm>
          </p:grpSpPr>
          <p:cxnSp>
            <p:nvCxnSpPr>
              <p:cNvPr id="285" name="Straight Connector 11">
                <a:extLst>
                  <a:ext uri="{FF2B5EF4-FFF2-40B4-BE49-F238E27FC236}">
                    <a16:creationId xmlns:a16="http://schemas.microsoft.com/office/drawing/2014/main" id="{230F7DB8-3379-214B-BA84-AC75765D40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6" name="Oval 29">
                <a:extLst>
                  <a:ext uri="{FF2B5EF4-FFF2-40B4-BE49-F238E27FC236}">
                    <a16:creationId xmlns:a16="http://schemas.microsoft.com/office/drawing/2014/main" id="{2B5B46DA-BA50-6D4B-935B-B1CB45EE6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F405E009-BEC5-0F46-92DC-D6C5FF0A1238}"/>
                </a:ext>
              </a:extLst>
            </p:cNvPr>
            <p:cNvGrpSpPr/>
            <p:nvPr/>
          </p:nvGrpSpPr>
          <p:grpSpPr>
            <a:xfrm>
              <a:off x="2983146" y="4298817"/>
              <a:ext cx="114227" cy="262357"/>
              <a:chOff x="3075031" y="3804187"/>
              <a:chExt cx="114227" cy="262357"/>
            </a:xfrm>
          </p:grpSpPr>
          <p:cxnSp>
            <p:nvCxnSpPr>
              <p:cNvPr id="282" name="Straight Connector 11">
                <a:extLst>
                  <a:ext uri="{FF2B5EF4-FFF2-40B4-BE49-F238E27FC236}">
                    <a16:creationId xmlns:a16="http://schemas.microsoft.com/office/drawing/2014/main" id="{0F952E7A-BFE6-C346-AA8F-8CDB6AEF107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4" name="Oval 29">
                <a:extLst>
                  <a:ext uri="{FF2B5EF4-FFF2-40B4-BE49-F238E27FC236}">
                    <a16:creationId xmlns:a16="http://schemas.microsoft.com/office/drawing/2014/main" id="{5F86BA6D-0B0B-9943-B69E-DDB5E7584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1E902561-A44B-0642-9B28-A57C5D304A3F}"/>
                </a:ext>
              </a:extLst>
            </p:cNvPr>
            <p:cNvGrpSpPr/>
            <p:nvPr/>
          </p:nvGrpSpPr>
          <p:grpSpPr>
            <a:xfrm rot="4354615">
              <a:off x="3559503" y="4453562"/>
              <a:ext cx="114227" cy="262357"/>
              <a:chOff x="3075031" y="3804187"/>
              <a:chExt cx="114227" cy="262357"/>
            </a:xfrm>
          </p:grpSpPr>
          <p:cxnSp>
            <p:nvCxnSpPr>
              <p:cNvPr id="280" name="Straight Connector 11">
                <a:extLst>
                  <a:ext uri="{FF2B5EF4-FFF2-40B4-BE49-F238E27FC236}">
                    <a16:creationId xmlns:a16="http://schemas.microsoft.com/office/drawing/2014/main" id="{5AC8C801-8F69-0449-9251-55B336C3B6C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1" name="Oval 29">
                <a:extLst>
                  <a:ext uri="{FF2B5EF4-FFF2-40B4-BE49-F238E27FC236}">
                    <a16:creationId xmlns:a16="http://schemas.microsoft.com/office/drawing/2014/main" id="{C36A7067-CD2E-EA4F-80BA-950759933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C9D7F142-4D7C-8740-A990-71A6238DC72F}"/>
                </a:ext>
              </a:extLst>
            </p:cNvPr>
            <p:cNvGrpSpPr/>
            <p:nvPr/>
          </p:nvGrpSpPr>
          <p:grpSpPr>
            <a:xfrm rot="19481219">
              <a:off x="2720291" y="4472610"/>
              <a:ext cx="114227" cy="262357"/>
              <a:chOff x="3075031" y="3804187"/>
              <a:chExt cx="114227" cy="262357"/>
            </a:xfrm>
          </p:grpSpPr>
          <p:cxnSp>
            <p:nvCxnSpPr>
              <p:cNvPr id="278" name="Straight Connector 11">
                <a:extLst>
                  <a:ext uri="{FF2B5EF4-FFF2-40B4-BE49-F238E27FC236}">
                    <a16:creationId xmlns:a16="http://schemas.microsoft.com/office/drawing/2014/main" id="{6105E85E-8520-DE43-A907-EC66E2F9432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9" name="Oval 29">
                <a:extLst>
                  <a:ext uri="{FF2B5EF4-FFF2-40B4-BE49-F238E27FC236}">
                    <a16:creationId xmlns:a16="http://schemas.microsoft.com/office/drawing/2014/main" id="{0D57791D-F172-7741-853C-CDAF0FCC8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4AFD163E-81F7-394A-8A3C-29897777CD7F}"/>
                </a:ext>
              </a:extLst>
            </p:cNvPr>
            <p:cNvGrpSpPr/>
            <p:nvPr/>
          </p:nvGrpSpPr>
          <p:grpSpPr>
            <a:xfrm rot="6085288">
              <a:off x="3699377" y="4718696"/>
              <a:ext cx="114227" cy="262357"/>
              <a:chOff x="3075031" y="3804187"/>
              <a:chExt cx="114227" cy="262357"/>
            </a:xfrm>
          </p:grpSpPr>
          <p:cxnSp>
            <p:nvCxnSpPr>
              <p:cNvPr id="276" name="Straight Connector 11">
                <a:extLst>
                  <a:ext uri="{FF2B5EF4-FFF2-40B4-BE49-F238E27FC236}">
                    <a16:creationId xmlns:a16="http://schemas.microsoft.com/office/drawing/2014/main" id="{C8645008-13A0-C54C-8310-3409B45F01D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7" name="Oval 29">
                <a:extLst>
                  <a:ext uri="{FF2B5EF4-FFF2-40B4-BE49-F238E27FC236}">
                    <a16:creationId xmlns:a16="http://schemas.microsoft.com/office/drawing/2014/main" id="{BDBA9B11-6D20-8744-9342-F372C2497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C636865E-45DA-7748-9245-6DD43251320B}"/>
                </a:ext>
              </a:extLst>
            </p:cNvPr>
            <p:cNvGrpSpPr/>
            <p:nvPr/>
          </p:nvGrpSpPr>
          <p:grpSpPr>
            <a:xfrm rot="7690653">
              <a:off x="3688939" y="5008882"/>
              <a:ext cx="114227" cy="262357"/>
              <a:chOff x="3075031" y="3804187"/>
              <a:chExt cx="114227" cy="262357"/>
            </a:xfrm>
          </p:grpSpPr>
          <p:cxnSp>
            <p:nvCxnSpPr>
              <p:cNvPr id="274" name="Straight Connector 11">
                <a:extLst>
                  <a:ext uri="{FF2B5EF4-FFF2-40B4-BE49-F238E27FC236}">
                    <a16:creationId xmlns:a16="http://schemas.microsoft.com/office/drawing/2014/main" id="{17886B19-367B-3C40-AE9F-B74EC62398E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5" name="Oval 29">
                <a:extLst>
                  <a:ext uri="{FF2B5EF4-FFF2-40B4-BE49-F238E27FC236}">
                    <a16:creationId xmlns:a16="http://schemas.microsoft.com/office/drawing/2014/main" id="{A1C1998E-E8AA-1D4A-BB0D-346796DB1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B20DFAD3-B199-6343-9A7A-8E643A276AD8}"/>
                </a:ext>
              </a:extLst>
            </p:cNvPr>
            <p:cNvGrpSpPr/>
            <p:nvPr/>
          </p:nvGrpSpPr>
          <p:grpSpPr>
            <a:xfrm rot="9617865">
              <a:off x="3540715" y="5261490"/>
              <a:ext cx="114227" cy="262357"/>
              <a:chOff x="3075031" y="3804187"/>
              <a:chExt cx="114227" cy="262357"/>
            </a:xfrm>
          </p:grpSpPr>
          <p:cxnSp>
            <p:nvCxnSpPr>
              <p:cNvPr id="269" name="Straight Connector 11">
                <a:extLst>
                  <a:ext uri="{FF2B5EF4-FFF2-40B4-BE49-F238E27FC236}">
                    <a16:creationId xmlns:a16="http://schemas.microsoft.com/office/drawing/2014/main" id="{872F1B55-CFB8-0548-BC20-DB6D3EF0712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0" name="Oval 29">
                <a:extLst>
                  <a:ext uri="{FF2B5EF4-FFF2-40B4-BE49-F238E27FC236}">
                    <a16:creationId xmlns:a16="http://schemas.microsoft.com/office/drawing/2014/main" id="{9ECB1518-7B92-7A4E-9882-2DF582CF5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9529BA4B-2541-C94B-AB0C-EF568A422F0A}"/>
                </a:ext>
              </a:extLst>
            </p:cNvPr>
            <p:cNvGrpSpPr/>
            <p:nvPr/>
          </p:nvGrpSpPr>
          <p:grpSpPr>
            <a:xfrm rot="10800000">
              <a:off x="3279757" y="5376312"/>
              <a:ext cx="114227" cy="262357"/>
              <a:chOff x="3075031" y="3804187"/>
              <a:chExt cx="114227" cy="262357"/>
            </a:xfrm>
          </p:grpSpPr>
          <p:cxnSp>
            <p:nvCxnSpPr>
              <p:cNvPr id="266" name="Straight Connector 11">
                <a:extLst>
                  <a:ext uri="{FF2B5EF4-FFF2-40B4-BE49-F238E27FC236}">
                    <a16:creationId xmlns:a16="http://schemas.microsoft.com/office/drawing/2014/main" id="{0780625D-B8DF-454E-9E40-2338D8B19EA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8" name="Oval 29">
                <a:extLst>
                  <a:ext uri="{FF2B5EF4-FFF2-40B4-BE49-F238E27FC236}">
                    <a16:creationId xmlns:a16="http://schemas.microsoft.com/office/drawing/2014/main" id="{CC519C5A-F75F-0346-B7EC-AE74A2503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E8D016C2-C333-F243-82CB-F0DA087634FD}"/>
                </a:ext>
              </a:extLst>
            </p:cNvPr>
            <p:cNvGrpSpPr/>
            <p:nvPr/>
          </p:nvGrpSpPr>
          <p:grpSpPr>
            <a:xfrm rot="12689196">
              <a:off x="2993747" y="5390926"/>
              <a:ext cx="114227" cy="262357"/>
              <a:chOff x="3075031" y="3804187"/>
              <a:chExt cx="114227" cy="262357"/>
            </a:xfrm>
          </p:grpSpPr>
          <p:cxnSp>
            <p:nvCxnSpPr>
              <p:cNvPr id="264" name="Straight Connector 11">
                <a:extLst>
                  <a:ext uri="{FF2B5EF4-FFF2-40B4-BE49-F238E27FC236}">
                    <a16:creationId xmlns:a16="http://schemas.microsoft.com/office/drawing/2014/main" id="{54ABBA50-9820-0148-837D-9B01FC64807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5" name="Oval 29">
                <a:extLst>
                  <a:ext uri="{FF2B5EF4-FFF2-40B4-BE49-F238E27FC236}">
                    <a16:creationId xmlns:a16="http://schemas.microsoft.com/office/drawing/2014/main" id="{A14EC27B-0B8E-8E41-8EBE-043DE1BF8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511BF2A5-2F01-DA47-87AA-939B68221BAE}"/>
                </a:ext>
              </a:extLst>
            </p:cNvPr>
            <p:cNvGrpSpPr/>
            <p:nvPr/>
          </p:nvGrpSpPr>
          <p:grpSpPr>
            <a:xfrm rot="14765506">
              <a:off x="2757841" y="5255228"/>
              <a:ext cx="114227" cy="262357"/>
              <a:chOff x="3075031" y="3804187"/>
              <a:chExt cx="114227" cy="262357"/>
            </a:xfrm>
          </p:grpSpPr>
          <p:cxnSp>
            <p:nvCxnSpPr>
              <p:cNvPr id="262" name="Straight Connector 11">
                <a:extLst>
                  <a:ext uri="{FF2B5EF4-FFF2-40B4-BE49-F238E27FC236}">
                    <a16:creationId xmlns:a16="http://schemas.microsoft.com/office/drawing/2014/main" id="{CE9EF7DB-8414-194C-B7DB-C88E7E634BB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3" name="Oval 29">
                <a:extLst>
                  <a:ext uri="{FF2B5EF4-FFF2-40B4-BE49-F238E27FC236}">
                    <a16:creationId xmlns:a16="http://schemas.microsoft.com/office/drawing/2014/main" id="{D83BB279-5273-7441-B1E7-E93035BF4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6" name="Group 255">
              <a:extLst>
                <a:ext uri="{FF2B5EF4-FFF2-40B4-BE49-F238E27FC236}">
                  <a16:creationId xmlns:a16="http://schemas.microsoft.com/office/drawing/2014/main" id="{B1E2B162-1455-B54B-A2C4-221E9DAC2893}"/>
                </a:ext>
              </a:extLst>
            </p:cNvPr>
            <p:cNvGrpSpPr/>
            <p:nvPr/>
          </p:nvGrpSpPr>
          <p:grpSpPr>
            <a:xfrm rot="18159850">
              <a:off x="2584565" y="4731224"/>
              <a:ext cx="114227" cy="262357"/>
              <a:chOff x="3075031" y="3804187"/>
              <a:chExt cx="114227" cy="262357"/>
            </a:xfrm>
          </p:grpSpPr>
          <p:cxnSp>
            <p:nvCxnSpPr>
              <p:cNvPr id="260" name="Straight Connector 11">
                <a:extLst>
                  <a:ext uri="{FF2B5EF4-FFF2-40B4-BE49-F238E27FC236}">
                    <a16:creationId xmlns:a16="http://schemas.microsoft.com/office/drawing/2014/main" id="{5EFFC833-ED96-3841-8D12-3D49E6686A7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1" name="Oval 29">
                <a:extLst>
                  <a:ext uri="{FF2B5EF4-FFF2-40B4-BE49-F238E27FC236}">
                    <a16:creationId xmlns:a16="http://schemas.microsoft.com/office/drawing/2014/main" id="{A5F7E868-D04B-4043-8D1F-597177269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D8440EBC-13E1-0645-AFF5-EC4B7584587D}"/>
                </a:ext>
              </a:extLst>
            </p:cNvPr>
            <p:cNvGrpSpPr/>
            <p:nvPr/>
          </p:nvGrpSpPr>
          <p:grpSpPr>
            <a:xfrm rot="16555707">
              <a:off x="2598322" y="5020210"/>
              <a:ext cx="114227" cy="262357"/>
              <a:chOff x="3075031" y="3804187"/>
              <a:chExt cx="114227" cy="262357"/>
            </a:xfrm>
          </p:grpSpPr>
          <p:cxnSp>
            <p:nvCxnSpPr>
              <p:cNvPr id="258" name="Straight Connector 11">
                <a:extLst>
                  <a:ext uri="{FF2B5EF4-FFF2-40B4-BE49-F238E27FC236}">
                    <a16:creationId xmlns:a16="http://schemas.microsoft.com/office/drawing/2014/main" id="{EBC4E8D9-FC97-804B-B272-22BDD15CA2B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9" name="Oval 29">
                <a:extLst>
                  <a:ext uri="{FF2B5EF4-FFF2-40B4-BE49-F238E27FC236}">
                    <a16:creationId xmlns:a16="http://schemas.microsoft.com/office/drawing/2014/main" id="{6E8B6891-4980-F449-B541-D8D1F18860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5" name="Rectangle 4" descr="An illustration of how the COVID-19 vaccines work. ">
            <a:extLst>
              <a:ext uri="{FF2B5EF4-FFF2-40B4-BE49-F238E27FC236}">
                <a16:creationId xmlns:a16="http://schemas.microsoft.com/office/drawing/2014/main" id="{53621E3E-14B3-9641-845C-43366712B270}"/>
              </a:ext>
            </a:extLst>
          </p:cNvPr>
          <p:cNvSpPr/>
          <p:nvPr/>
        </p:nvSpPr>
        <p:spPr>
          <a:xfrm>
            <a:off x="410362" y="4196218"/>
            <a:ext cx="11326526" cy="18506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9" name="Group 128" descr="An illustration of a coronavirus cell. ">
            <a:extLst>
              <a:ext uri="{FF2B5EF4-FFF2-40B4-BE49-F238E27FC236}">
                <a16:creationId xmlns:a16="http://schemas.microsoft.com/office/drawing/2014/main" id="{EA25F268-9E69-6A40-BB8F-6D3F404C32DA}"/>
              </a:ext>
            </a:extLst>
          </p:cNvPr>
          <p:cNvGrpSpPr/>
          <p:nvPr/>
        </p:nvGrpSpPr>
        <p:grpSpPr>
          <a:xfrm>
            <a:off x="6190007" y="5115780"/>
            <a:ext cx="684208" cy="651362"/>
            <a:chOff x="2510500" y="4298817"/>
            <a:chExt cx="1377169" cy="1354466"/>
          </a:xfrm>
        </p:grpSpPr>
        <p:sp>
          <p:nvSpPr>
            <p:cNvPr id="130" name="Octagon 2">
              <a:extLst>
                <a:ext uri="{FF2B5EF4-FFF2-40B4-BE49-F238E27FC236}">
                  <a16:creationId xmlns:a16="http://schemas.microsoft.com/office/drawing/2014/main" id="{480200D1-3976-A243-A800-9C51342DA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251" y="4628843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1" name="TextBox 22">
              <a:extLst>
                <a:ext uri="{FF2B5EF4-FFF2-40B4-BE49-F238E27FC236}">
                  <a16:creationId xmlns:a16="http://schemas.microsoft.com/office/drawing/2014/main" id="{C0327D37-ED5A-3B46-8099-61AAAB0ED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890" y="4826111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0978DF62-7326-EE41-9CB8-B3C893961404}"/>
                </a:ext>
              </a:extLst>
            </p:cNvPr>
            <p:cNvSpPr/>
            <p:nvPr/>
          </p:nvSpPr>
          <p:spPr>
            <a:xfrm>
              <a:off x="2982501" y="4806002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6FFF5A44-1451-F141-9430-EB165DB74A04}"/>
                </a:ext>
              </a:extLst>
            </p:cNvPr>
            <p:cNvSpPr/>
            <p:nvPr/>
          </p:nvSpPr>
          <p:spPr>
            <a:xfrm>
              <a:off x="2980548" y="4926274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7B2E7E9-AD48-3B43-ADDD-A4DA0E964F4E}"/>
                </a:ext>
              </a:extLst>
            </p:cNvPr>
            <p:cNvSpPr/>
            <p:nvPr/>
          </p:nvSpPr>
          <p:spPr>
            <a:xfrm>
              <a:off x="2738546" y="4509684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F6DD56AA-9B5D-0347-8D0E-E73A2C6192D4}"/>
                </a:ext>
              </a:extLst>
            </p:cNvPr>
            <p:cNvGrpSpPr/>
            <p:nvPr/>
          </p:nvGrpSpPr>
          <p:grpSpPr>
            <a:xfrm rot="2235724">
              <a:off x="3287558" y="4302223"/>
              <a:ext cx="114227" cy="262357"/>
              <a:chOff x="3075031" y="3804187"/>
              <a:chExt cx="114227" cy="262357"/>
            </a:xfrm>
          </p:grpSpPr>
          <p:cxnSp>
            <p:nvCxnSpPr>
              <p:cNvPr id="170" name="Straight Connector 11">
                <a:extLst>
                  <a:ext uri="{FF2B5EF4-FFF2-40B4-BE49-F238E27FC236}">
                    <a16:creationId xmlns:a16="http://schemas.microsoft.com/office/drawing/2014/main" id="{CB4231CC-B230-7343-BD9F-B2178D0392C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1" name="Oval 29">
                <a:extLst>
                  <a:ext uri="{FF2B5EF4-FFF2-40B4-BE49-F238E27FC236}">
                    <a16:creationId xmlns:a16="http://schemas.microsoft.com/office/drawing/2014/main" id="{5685093E-78B4-6A41-9F40-69A949C91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342DFF2-54AC-C945-8AF3-51282D4C95CA}"/>
                </a:ext>
              </a:extLst>
            </p:cNvPr>
            <p:cNvGrpSpPr/>
            <p:nvPr/>
          </p:nvGrpSpPr>
          <p:grpSpPr>
            <a:xfrm>
              <a:off x="2983146" y="4298817"/>
              <a:ext cx="114227" cy="262357"/>
              <a:chOff x="3075031" y="3804187"/>
              <a:chExt cx="114227" cy="262357"/>
            </a:xfrm>
          </p:grpSpPr>
          <p:cxnSp>
            <p:nvCxnSpPr>
              <p:cNvPr id="168" name="Straight Connector 11">
                <a:extLst>
                  <a:ext uri="{FF2B5EF4-FFF2-40B4-BE49-F238E27FC236}">
                    <a16:creationId xmlns:a16="http://schemas.microsoft.com/office/drawing/2014/main" id="{09978C26-DA56-C34D-8ADF-B23938D8A6C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9" name="Oval 29">
                <a:extLst>
                  <a:ext uri="{FF2B5EF4-FFF2-40B4-BE49-F238E27FC236}">
                    <a16:creationId xmlns:a16="http://schemas.microsoft.com/office/drawing/2014/main" id="{B35C4553-36E7-6B4C-927C-28816C9B8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C4F2A7FD-46AC-2A40-9BEC-55B84647EDEA}"/>
                </a:ext>
              </a:extLst>
            </p:cNvPr>
            <p:cNvGrpSpPr/>
            <p:nvPr/>
          </p:nvGrpSpPr>
          <p:grpSpPr>
            <a:xfrm rot="4354615">
              <a:off x="3559503" y="4453562"/>
              <a:ext cx="114227" cy="262357"/>
              <a:chOff x="3075031" y="3804187"/>
              <a:chExt cx="114227" cy="262357"/>
            </a:xfrm>
          </p:grpSpPr>
          <p:cxnSp>
            <p:nvCxnSpPr>
              <p:cNvPr id="166" name="Straight Connector 11">
                <a:extLst>
                  <a:ext uri="{FF2B5EF4-FFF2-40B4-BE49-F238E27FC236}">
                    <a16:creationId xmlns:a16="http://schemas.microsoft.com/office/drawing/2014/main" id="{8EC43929-BC97-3640-8999-9A4E79280F9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7" name="Oval 29">
                <a:extLst>
                  <a:ext uri="{FF2B5EF4-FFF2-40B4-BE49-F238E27FC236}">
                    <a16:creationId xmlns:a16="http://schemas.microsoft.com/office/drawing/2014/main" id="{F1C457AE-3141-9346-B64C-8C2AA18A8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179B6BA7-4CC2-734F-B309-E4C78F372EBD}"/>
                </a:ext>
              </a:extLst>
            </p:cNvPr>
            <p:cNvGrpSpPr/>
            <p:nvPr/>
          </p:nvGrpSpPr>
          <p:grpSpPr>
            <a:xfrm rot="19481219">
              <a:off x="2720291" y="4472610"/>
              <a:ext cx="114227" cy="262357"/>
              <a:chOff x="3075031" y="3804187"/>
              <a:chExt cx="114227" cy="262357"/>
            </a:xfrm>
          </p:grpSpPr>
          <p:cxnSp>
            <p:nvCxnSpPr>
              <p:cNvPr id="164" name="Straight Connector 11">
                <a:extLst>
                  <a:ext uri="{FF2B5EF4-FFF2-40B4-BE49-F238E27FC236}">
                    <a16:creationId xmlns:a16="http://schemas.microsoft.com/office/drawing/2014/main" id="{46644DFE-C1B7-464F-8DD1-4BBFA774B6E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5" name="Oval 29">
                <a:extLst>
                  <a:ext uri="{FF2B5EF4-FFF2-40B4-BE49-F238E27FC236}">
                    <a16:creationId xmlns:a16="http://schemas.microsoft.com/office/drawing/2014/main" id="{04A16694-2502-D044-B5D2-3E4071671A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5D0BDD1A-A707-3243-8B8E-F11D16644116}"/>
                </a:ext>
              </a:extLst>
            </p:cNvPr>
            <p:cNvGrpSpPr/>
            <p:nvPr/>
          </p:nvGrpSpPr>
          <p:grpSpPr>
            <a:xfrm rot="6085288">
              <a:off x="3699377" y="4718696"/>
              <a:ext cx="114227" cy="262357"/>
              <a:chOff x="3075031" y="3804187"/>
              <a:chExt cx="114227" cy="262357"/>
            </a:xfrm>
          </p:grpSpPr>
          <p:cxnSp>
            <p:nvCxnSpPr>
              <p:cNvPr id="162" name="Straight Connector 11">
                <a:extLst>
                  <a:ext uri="{FF2B5EF4-FFF2-40B4-BE49-F238E27FC236}">
                    <a16:creationId xmlns:a16="http://schemas.microsoft.com/office/drawing/2014/main" id="{6D9D5794-D476-1E4A-9F0B-FF201BA2B71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3" name="Oval 29">
                <a:extLst>
                  <a:ext uri="{FF2B5EF4-FFF2-40B4-BE49-F238E27FC236}">
                    <a16:creationId xmlns:a16="http://schemas.microsoft.com/office/drawing/2014/main" id="{BDFDAEC0-039B-FD44-9448-F6307F151C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9BF5417-2AEC-794E-8701-38A04B212E28}"/>
                </a:ext>
              </a:extLst>
            </p:cNvPr>
            <p:cNvGrpSpPr/>
            <p:nvPr/>
          </p:nvGrpSpPr>
          <p:grpSpPr>
            <a:xfrm rot="7690653">
              <a:off x="3688939" y="5008882"/>
              <a:ext cx="114227" cy="262357"/>
              <a:chOff x="3075031" y="3804187"/>
              <a:chExt cx="114227" cy="262357"/>
            </a:xfrm>
          </p:grpSpPr>
          <p:cxnSp>
            <p:nvCxnSpPr>
              <p:cNvPr id="160" name="Straight Connector 11">
                <a:extLst>
                  <a:ext uri="{FF2B5EF4-FFF2-40B4-BE49-F238E27FC236}">
                    <a16:creationId xmlns:a16="http://schemas.microsoft.com/office/drawing/2014/main" id="{A6FC48C3-7AFF-4E42-917B-ACF473BD78B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1" name="Oval 29">
                <a:extLst>
                  <a:ext uri="{FF2B5EF4-FFF2-40B4-BE49-F238E27FC236}">
                    <a16:creationId xmlns:a16="http://schemas.microsoft.com/office/drawing/2014/main" id="{C36FB622-302F-2043-9ADC-2B3D09D37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63013467-9CDB-9A43-B5D0-0DFF74E8DDCC}"/>
                </a:ext>
              </a:extLst>
            </p:cNvPr>
            <p:cNvGrpSpPr/>
            <p:nvPr/>
          </p:nvGrpSpPr>
          <p:grpSpPr>
            <a:xfrm rot="9617865">
              <a:off x="3540715" y="5261490"/>
              <a:ext cx="114227" cy="262357"/>
              <a:chOff x="3075031" y="3804187"/>
              <a:chExt cx="114227" cy="262357"/>
            </a:xfrm>
          </p:grpSpPr>
          <p:cxnSp>
            <p:nvCxnSpPr>
              <p:cNvPr id="158" name="Straight Connector 11">
                <a:extLst>
                  <a:ext uri="{FF2B5EF4-FFF2-40B4-BE49-F238E27FC236}">
                    <a16:creationId xmlns:a16="http://schemas.microsoft.com/office/drawing/2014/main" id="{A1EE13C3-CC3C-684B-A6A3-BC646B971C4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9" name="Oval 29">
                <a:extLst>
                  <a:ext uri="{FF2B5EF4-FFF2-40B4-BE49-F238E27FC236}">
                    <a16:creationId xmlns:a16="http://schemas.microsoft.com/office/drawing/2014/main" id="{7EF4BE6F-084E-5C4C-B0CF-40B7354D7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03FF9008-5676-F44B-A7CA-183EF08996D7}"/>
                </a:ext>
              </a:extLst>
            </p:cNvPr>
            <p:cNvGrpSpPr/>
            <p:nvPr/>
          </p:nvGrpSpPr>
          <p:grpSpPr>
            <a:xfrm rot="10800000">
              <a:off x="3279757" y="5376312"/>
              <a:ext cx="114227" cy="262357"/>
              <a:chOff x="3075031" y="3804187"/>
              <a:chExt cx="114227" cy="262357"/>
            </a:xfrm>
          </p:grpSpPr>
          <p:cxnSp>
            <p:nvCxnSpPr>
              <p:cNvPr id="156" name="Straight Connector 11">
                <a:extLst>
                  <a:ext uri="{FF2B5EF4-FFF2-40B4-BE49-F238E27FC236}">
                    <a16:creationId xmlns:a16="http://schemas.microsoft.com/office/drawing/2014/main" id="{1480A518-2F7E-294A-BEA8-BD17CE43E49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7" name="Oval 29">
                <a:extLst>
                  <a:ext uri="{FF2B5EF4-FFF2-40B4-BE49-F238E27FC236}">
                    <a16:creationId xmlns:a16="http://schemas.microsoft.com/office/drawing/2014/main" id="{62EE9630-8C88-5640-B343-3E16713214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1C8AA31A-3D4A-F44B-9DB2-970B9E9BD885}"/>
                </a:ext>
              </a:extLst>
            </p:cNvPr>
            <p:cNvGrpSpPr/>
            <p:nvPr/>
          </p:nvGrpSpPr>
          <p:grpSpPr>
            <a:xfrm rot="12689196">
              <a:off x="2993747" y="5390926"/>
              <a:ext cx="114227" cy="262357"/>
              <a:chOff x="3075031" y="3804187"/>
              <a:chExt cx="114227" cy="262357"/>
            </a:xfrm>
          </p:grpSpPr>
          <p:cxnSp>
            <p:nvCxnSpPr>
              <p:cNvPr id="154" name="Straight Connector 11">
                <a:extLst>
                  <a:ext uri="{FF2B5EF4-FFF2-40B4-BE49-F238E27FC236}">
                    <a16:creationId xmlns:a16="http://schemas.microsoft.com/office/drawing/2014/main" id="{C93B45A0-48FC-7A49-8A09-2D5292C11D0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5" name="Oval 29">
                <a:extLst>
                  <a:ext uri="{FF2B5EF4-FFF2-40B4-BE49-F238E27FC236}">
                    <a16:creationId xmlns:a16="http://schemas.microsoft.com/office/drawing/2014/main" id="{335A5636-98E6-9F4B-A719-FADCBD9EB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55F1F5CD-87E6-6946-85EB-E8111BEF4FA6}"/>
                </a:ext>
              </a:extLst>
            </p:cNvPr>
            <p:cNvGrpSpPr/>
            <p:nvPr/>
          </p:nvGrpSpPr>
          <p:grpSpPr>
            <a:xfrm rot="14765506">
              <a:off x="2757841" y="5255228"/>
              <a:ext cx="114227" cy="262357"/>
              <a:chOff x="3075031" y="3804187"/>
              <a:chExt cx="114227" cy="262357"/>
            </a:xfrm>
          </p:grpSpPr>
          <p:cxnSp>
            <p:nvCxnSpPr>
              <p:cNvPr id="152" name="Straight Connector 11">
                <a:extLst>
                  <a:ext uri="{FF2B5EF4-FFF2-40B4-BE49-F238E27FC236}">
                    <a16:creationId xmlns:a16="http://schemas.microsoft.com/office/drawing/2014/main" id="{DE12AD4B-6ED5-AC4F-9EAC-9C7519BCA25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3" name="Oval 29">
                <a:extLst>
                  <a:ext uri="{FF2B5EF4-FFF2-40B4-BE49-F238E27FC236}">
                    <a16:creationId xmlns:a16="http://schemas.microsoft.com/office/drawing/2014/main" id="{BBF163C3-8178-CF42-9105-25E339782F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8E64A76-9E80-CB45-9930-49DC598FC7BB}"/>
                </a:ext>
              </a:extLst>
            </p:cNvPr>
            <p:cNvGrpSpPr/>
            <p:nvPr/>
          </p:nvGrpSpPr>
          <p:grpSpPr>
            <a:xfrm rot="18159850">
              <a:off x="2584565" y="4731224"/>
              <a:ext cx="114227" cy="262357"/>
              <a:chOff x="3075031" y="3804187"/>
              <a:chExt cx="114227" cy="262357"/>
            </a:xfrm>
          </p:grpSpPr>
          <p:cxnSp>
            <p:nvCxnSpPr>
              <p:cNvPr id="150" name="Straight Connector 11">
                <a:extLst>
                  <a:ext uri="{FF2B5EF4-FFF2-40B4-BE49-F238E27FC236}">
                    <a16:creationId xmlns:a16="http://schemas.microsoft.com/office/drawing/2014/main" id="{37EF7F43-8E3B-B34E-8102-8E631517A00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1" name="Oval 29">
                <a:extLst>
                  <a:ext uri="{FF2B5EF4-FFF2-40B4-BE49-F238E27FC236}">
                    <a16:creationId xmlns:a16="http://schemas.microsoft.com/office/drawing/2014/main" id="{0F85A088-9F95-D340-BB51-6F5A21FB3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63037252-85E9-B24F-B5C1-B31BBBDEFC64}"/>
                </a:ext>
              </a:extLst>
            </p:cNvPr>
            <p:cNvGrpSpPr/>
            <p:nvPr/>
          </p:nvGrpSpPr>
          <p:grpSpPr>
            <a:xfrm rot="16555707">
              <a:off x="2598322" y="5020210"/>
              <a:ext cx="114227" cy="262357"/>
              <a:chOff x="3075031" y="3804187"/>
              <a:chExt cx="114227" cy="262357"/>
            </a:xfrm>
          </p:grpSpPr>
          <p:cxnSp>
            <p:nvCxnSpPr>
              <p:cNvPr id="148" name="Straight Connector 11">
                <a:extLst>
                  <a:ext uri="{FF2B5EF4-FFF2-40B4-BE49-F238E27FC236}">
                    <a16:creationId xmlns:a16="http://schemas.microsoft.com/office/drawing/2014/main" id="{D1F184AD-0F09-BD44-9652-358CD9081A7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9" name="Oval 29">
                <a:extLst>
                  <a:ext uri="{FF2B5EF4-FFF2-40B4-BE49-F238E27FC236}">
                    <a16:creationId xmlns:a16="http://schemas.microsoft.com/office/drawing/2014/main" id="{E4C3450F-64D9-824E-915F-ABC6820AF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18" name="Group 17" descr="An illustration of vaccine antibody response to coronavirus spike protein. ">
            <a:extLst>
              <a:ext uri="{FF2B5EF4-FFF2-40B4-BE49-F238E27FC236}">
                <a16:creationId xmlns:a16="http://schemas.microsoft.com/office/drawing/2014/main" id="{0F40BF4E-D1E2-2C44-819B-6544F45F5FD6}"/>
              </a:ext>
            </a:extLst>
          </p:cNvPr>
          <p:cNvGrpSpPr/>
          <p:nvPr/>
        </p:nvGrpSpPr>
        <p:grpSpPr>
          <a:xfrm>
            <a:off x="4111431" y="5046429"/>
            <a:ext cx="1286056" cy="819760"/>
            <a:chOff x="1393783" y="4220330"/>
            <a:chExt cx="1286056" cy="8197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65B19D0-F27F-684B-B962-A6B4FEC7C1DE}"/>
                </a:ext>
              </a:extLst>
            </p:cNvPr>
            <p:cNvSpPr txBox="1"/>
            <p:nvPr/>
          </p:nvSpPr>
          <p:spPr>
            <a:xfrm rot="5400000">
              <a:off x="1522344" y="4317151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94E005BE-F208-814B-A15C-E15F9ED67FCC}"/>
                </a:ext>
              </a:extLst>
            </p:cNvPr>
            <p:cNvSpPr txBox="1"/>
            <p:nvPr/>
          </p:nvSpPr>
          <p:spPr>
            <a:xfrm rot="5400000">
              <a:off x="1876287" y="4091769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0D6A7777-628A-F847-A768-7F760E2BCBDB}"/>
                </a:ext>
              </a:extLst>
            </p:cNvPr>
            <p:cNvSpPr txBox="1"/>
            <p:nvPr/>
          </p:nvSpPr>
          <p:spPr>
            <a:xfrm rot="5400000">
              <a:off x="2100514" y="4460765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8D17E991-BEC6-FF4B-90DB-A58DF63A6ADF}"/>
              </a:ext>
            </a:extLst>
          </p:cNvPr>
          <p:cNvSpPr txBox="1"/>
          <p:nvPr/>
        </p:nvSpPr>
        <p:spPr>
          <a:xfrm rot="5400000">
            <a:off x="7799240" y="5036179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Y</a:t>
            </a:r>
          </a:p>
        </p:txBody>
      </p:sp>
      <p:grpSp>
        <p:nvGrpSpPr>
          <p:cNvPr id="19" name="Group 18" descr="An illustration of vaccine antibody response to coronavirus spike protein. ">
            <a:extLst>
              <a:ext uri="{FF2B5EF4-FFF2-40B4-BE49-F238E27FC236}">
                <a16:creationId xmlns:a16="http://schemas.microsoft.com/office/drawing/2014/main" id="{CB3A1788-1866-EC4B-9528-A1D3C3DD2BDB}"/>
              </a:ext>
            </a:extLst>
          </p:cNvPr>
          <p:cNvGrpSpPr/>
          <p:nvPr/>
        </p:nvGrpSpPr>
        <p:grpSpPr>
          <a:xfrm>
            <a:off x="7881869" y="4846349"/>
            <a:ext cx="1568600" cy="1138151"/>
            <a:chOff x="4611765" y="3851334"/>
            <a:chExt cx="1568600" cy="1138151"/>
          </a:xfrm>
        </p:grpSpPr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824763A-0227-5F48-9734-82924585841F}"/>
                </a:ext>
              </a:extLst>
            </p:cNvPr>
            <p:cNvSpPr txBox="1"/>
            <p:nvPr/>
          </p:nvSpPr>
          <p:spPr>
            <a:xfrm rot="5400000">
              <a:off x="4753363" y="4410160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56233DB1-3DDB-0040-AE0B-842011AEBEDE}"/>
                </a:ext>
              </a:extLst>
            </p:cNvPr>
            <p:cNvSpPr txBox="1"/>
            <p:nvPr/>
          </p:nvSpPr>
          <p:spPr>
            <a:xfrm rot="5400000">
              <a:off x="4740326" y="3722773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8D31ED85-E860-7D47-8B1F-3E7F2B3FC0D5}"/>
                </a:ext>
              </a:extLst>
            </p:cNvPr>
            <p:cNvSpPr txBox="1"/>
            <p:nvPr/>
          </p:nvSpPr>
          <p:spPr>
            <a:xfrm rot="5400000">
              <a:off x="4964553" y="4091769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7B0CFC55-DC97-1A43-A3C2-C9630DBA68DA}"/>
                </a:ext>
              </a:extLst>
            </p:cNvPr>
            <p:cNvSpPr txBox="1"/>
            <p:nvPr/>
          </p:nvSpPr>
          <p:spPr>
            <a:xfrm rot="5400000">
              <a:off x="5601040" y="3769272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526D68A7-B102-E148-A673-AF815335A498}"/>
                </a:ext>
              </a:extLst>
            </p:cNvPr>
            <p:cNvSpPr txBox="1"/>
            <p:nvPr/>
          </p:nvSpPr>
          <p:spPr>
            <a:xfrm rot="5400000">
              <a:off x="5175743" y="3773378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8F42B93C-2962-0440-83B0-FDA744B313B9}"/>
                </a:ext>
              </a:extLst>
            </p:cNvPr>
            <p:cNvSpPr txBox="1"/>
            <p:nvPr/>
          </p:nvSpPr>
          <p:spPr>
            <a:xfrm rot="5400000">
              <a:off x="5175743" y="4359555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6DAEBCC7-CF1E-AB4A-81D3-E671507D9368}"/>
                </a:ext>
              </a:extLst>
            </p:cNvPr>
            <p:cNvSpPr txBox="1"/>
            <p:nvPr/>
          </p:nvSpPr>
          <p:spPr>
            <a:xfrm rot="5400000">
              <a:off x="5451129" y="4041267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</a:p>
          </p:txBody>
        </p:sp>
      </p:grpSp>
      <p:grpSp>
        <p:nvGrpSpPr>
          <p:cNvPr id="17" name="Group 16" descr="An illustration of a coronavirus cell. ">
            <a:extLst>
              <a:ext uri="{FF2B5EF4-FFF2-40B4-BE49-F238E27FC236}">
                <a16:creationId xmlns:a16="http://schemas.microsoft.com/office/drawing/2014/main" id="{1A03D29C-C604-E646-A952-B13EE7885DF6}"/>
              </a:ext>
            </a:extLst>
          </p:cNvPr>
          <p:cNvGrpSpPr/>
          <p:nvPr/>
        </p:nvGrpSpPr>
        <p:grpSpPr>
          <a:xfrm>
            <a:off x="2511881" y="5326545"/>
            <a:ext cx="558834" cy="340692"/>
            <a:chOff x="531901" y="5712366"/>
            <a:chExt cx="558834" cy="340692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4C0D3EBC-B81C-A948-9677-F92EE4B59DC7}"/>
                </a:ext>
              </a:extLst>
            </p:cNvPr>
            <p:cNvGrpSpPr/>
            <p:nvPr/>
          </p:nvGrpSpPr>
          <p:grpSpPr>
            <a:xfrm rot="21181185">
              <a:off x="531901" y="5712366"/>
              <a:ext cx="114227" cy="262357"/>
              <a:chOff x="3075031" y="3804187"/>
              <a:chExt cx="114227" cy="262357"/>
            </a:xfrm>
          </p:grpSpPr>
          <p:cxnSp>
            <p:nvCxnSpPr>
              <p:cNvPr id="113" name="Straight Connector 11">
                <a:extLst>
                  <a:ext uri="{FF2B5EF4-FFF2-40B4-BE49-F238E27FC236}">
                    <a16:creationId xmlns:a16="http://schemas.microsoft.com/office/drawing/2014/main" id="{CD11BDEE-5DCB-874A-82F9-9E8EC3B6AD0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4" name="Oval 29">
                <a:extLst>
                  <a:ext uri="{FF2B5EF4-FFF2-40B4-BE49-F238E27FC236}">
                    <a16:creationId xmlns:a16="http://schemas.microsoft.com/office/drawing/2014/main" id="{8C6F8F4D-44DA-6A47-A1D9-667722D92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CE62E6EA-A4B7-C147-B2A3-76A69C57EA90}"/>
                </a:ext>
              </a:extLst>
            </p:cNvPr>
            <p:cNvGrpSpPr/>
            <p:nvPr/>
          </p:nvGrpSpPr>
          <p:grpSpPr>
            <a:xfrm rot="5154085">
              <a:off x="684301" y="5864766"/>
              <a:ext cx="114227" cy="262357"/>
              <a:chOff x="3075031" y="3804187"/>
              <a:chExt cx="114227" cy="262357"/>
            </a:xfrm>
          </p:grpSpPr>
          <p:cxnSp>
            <p:nvCxnSpPr>
              <p:cNvPr id="116" name="Straight Connector 11">
                <a:extLst>
                  <a:ext uri="{FF2B5EF4-FFF2-40B4-BE49-F238E27FC236}">
                    <a16:creationId xmlns:a16="http://schemas.microsoft.com/office/drawing/2014/main" id="{9284534D-5070-AF4E-837D-F8A8B870ED5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7" name="Oval 29">
                <a:extLst>
                  <a:ext uri="{FF2B5EF4-FFF2-40B4-BE49-F238E27FC236}">
                    <a16:creationId xmlns:a16="http://schemas.microsoft.com/office/drawing/2014/main" id="{BCB38864-0AA4-3744-949E-AFC215386C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E3CBDF84-80CC-FA45-B868-53AAB990009D}"/>
                </a:ext>
              </a:extLst>
            </p:cNvPr>
            <p:cNvGrpSpPr/>
            <p:nvPr/>
          </p:nvGrpSpPr>
          <p:grpSpPr>
            <a:xfrm rot="14920083">
              <a:off x="799056" y="5653210"/>
              <a:ext cx="114227" cy="262357"/>
              <a:chOff x="3075031" y="3804187"/>
              <a:chExt cx="114227" cy="262357"/>
            </a:xfrm>
          </p:grpSpPr>
          <p:cxnSp>
            <p:nvCxnSpPr>
              <p:cNvPr id="119" name="Straight Connector 11">
                <a:extLst>
                  <a:ext uri="{FF2B5EF4-FFF2-40B4-BE49-F238E27FC236}">
                    <a16:creationId xmlns:a16="http://schemas.microsoft.com/office/drawing/2014/main" id="{ED3C8FE4-F59E-8049-A968-0AFB2269D68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0" name="Oval 29">
                <a:extLst>
                  <a:ext uri="{FF2B5EF4-FFF2-40B4-BE49-F238E27FC236}">
                    <a16:creationId xmlns:a16="http://schemas.microsoft.com/office/drawing/2014/main" id="{5DE00EB5-D9A2-7F4F-ABA6-BAB38F9F92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75410D33-3959-504B-BDCE-F5D5E9F2AD96}"/>
                </a:ext>
              </a:extLst>
            </p:cNvPr>
            <p:cNvGrpSpPr/>
            <p:nvPr/>
          </p:nvGrpSpPr>
          <p:grpSpPr>
            <a:xfrm rot="9883972">
              <a:off x="976508" y="5755506"/>
              <a:ext cx="114227" cy="262357"/>
              <a:chOff x="3075031" y="3804187"/>
              <a:chExt cx="114227" cy="262357"/>
            </a:xfrm>
          </p:grpSpPr>
          <p:cxnSp>
            <p:nvCxnSpPr>
              <p:cNvPr id="122" name="Straight Connector 11">
                <a:extLst>
                  <a:ext uri="{FF2B5EF4-FFF2-40B4-BE49-F238E27FC236}">
                    <a16:creationId xmlns:a16="http://schemas.microsoft.com/office/drawing/2014/main" id="{5E6AF5BE-0770-5B4F-8D0F-7AFA700E116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3" name="Oval 29">
                <a:extLst>
                  <a:ext uri="{FF2B5EF4-FFF2-40B4-BE49-F238E27FC236}">
                    <a16:creationId xmlns:a16="http://schemas.microsoft.com/office/drawing/2014/main" id="{A5D1F96C-526F-304C-BACC-D72F5D1D6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CBC9BA9B-F386-AE4F-BEBE-032B56CD86B5}"/>
              </a:ext>
            </a:extLst>
          </p:cNvPr>
          <p:cNvSpPr txBox="1"/>
          <p:nvPr/>
        </p:nvSpPr>
        <p:spPr>
          <a:xfrm>
            <a:off x="2123421" y="4234779"/>
            <a:ext cx="1398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Coronavirus</a:t>
            </a:r>
          </a:p>
          <a:p>
            <a:r>
              <a:rPr lang="en-US" dirty="0"/>
              <a:t>spike protein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3F7DB87-03F4-524A-9B01-C671CFC2110F}"/>
              </a:ext>
            </a:extLst>
          </p:cNvPr>
          <p:cNvSpPr txBox="1"/>
          <p:nvPr/>
        </p:nvSpPr>
        <p:spPr>
          <a:xfrm>
            <a:off x="3834990" y="4242003"/>
            <a:ext cx="1816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Vaccine antibody</a:t>
            </a:r>
          </a:p>
          <a:p>
            <a:pPr algn="ctr"/>
            <a:r>
              <a:rPr lang="en-US" dirty="0"/>
              <a:t>response to spike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A361B666-BCF7-0548-8870-EF19110F0EB6}"/>
              </a:ext>
            </a:extLst>
          </p:cNvPr>
          <p:cNvSpPr txBox="1"/>
          <p:nvPr/>
        </p:nvSpPr>
        <p:spPr>
          <a:xfrm>
            <a:off x="5990748" y="4219377"/>
            <a:ext cx="1305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Coronavirus</a:t>
            </a:r>
          </a:p>
          <a:p>
            <a:pPr algn="ctr"/>
            <a:r>
              <a:rPr lang="en-US" dirty="0"/>
              <a:t>infection 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74333BB-9D47-7E46-A78B-BE8935317E35}"/>
              </a:ext>
            </a:extLst>
          </p:cNvPr>
          <p:cNvSpPr txBox="1"/>
          <p:nvPr/>
        </p:nvSpPr>
        <p:spPr>
          <a:xfrm>
            <a:off x="7894906" y="4193343"/>
            <a:ext cx="1679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Strong antibody</a:t>
            </a:r>
          </a:p>
          <a:p>
            <a:pPr algn="ctr"/>
            <a:r>
              <a:rPr lang="en-US" dirty="0"/>
              <a:t>response</a:t>
            </a:r>
          </a:p>
        </p:txBody>
      </p:sp>
      <p:grpSp>
        <p:nvGrpSpPr>
          <p:cNvPr id="198" name="Group 197" descr="An illustration of a coronavirus cell. ">
            <a:extLst>
              <a:ext uri="{FF2B5EF4-FFF2-40B4-BE49-F238E27FC236}">
                <a16:creationId xmlns:a16="http://schemas.microsoft.com/office/drawing/2014/main" id="{47EC4FE8-9931-754A-BC23-CCA79AE7765F}"/>
              </a:ext>
            </a:extLst>
          </p:cNvPr>
          <p:cNvGrpSpPr/>
          <p:nvPr/>
        </p:nvGrpSpPr>
        <p:grpSpPr>
          <a:xfrm>
            <a:off x="9185298" y="4722933"/>
            <a:ext cx="684208" cy="651362"/>
            <a:chOff x="2510500" y="4298817"/>
            <a:chExt cx="1377169" cy="1354466"/>
          </a:xfrm>
        </p:grpSpPr>
        <p:sp>
          <p:nvSpPr>
            <p:cNvPr id="199" name="Octagon 2">
              <a:extLst>
                <a:ext uri="{FF2B5EF4-FFF2-40B4-BE49-F238E27FC236}">
                  <a16:creationId xmlns:a16="http://schemas.microsoft.com/office/drawing/2014/main" id="{F6826241-2940-AF4A-970D-21B33547A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251" y="4628843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0" name="TextBox 22">
              <a:extLst>
                <a:ext uri="{FF2B5EF4-FFF2-40B4-BE49-F238E27FC236}">
                  <a16:creationId xmlns:a16="http://schemas.microsoft.com/office/drawing/2014/main" id="{BBB03B81-D190-BE4E-AEB3-1A2A70EED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890" y="4826111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F3CE34FB-5A78-504A-A94D-80EEADA142CA}"/>
                </a:ext>
              </a:extLst>
            </p:cNvPr>
            <p:cNvSpPr/>
            <p:nvPr/>
          </p:nvSpPr>
          <p:spPr>
            <a:xfrm>
              <a:off x="2982501" y="4806002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16CEBB8D-F0BE-E640-9835-2184D0411C05}"/>
                </a:ext>
              </a:extLst>
            </p:cNvPr>
            <p:cNvSpPr/>
            <p:nvPr/>
          </p:nvSpPr>
          <p:spPr>
            <a:xfrm>
              <a:off x="2980548" y="4926274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C0897381-9F27-CA47-B926-FBCD2DF30DCE}"/>
                </a:ext>
              </a:extLst>
            </p:cNvPr>
            <p:cNvSpPr/>
            <p:nvPr/>
          </p:nvSpPr>
          <p:spPr>
            <a:xfrm>
              <a:off x="2738546" y="4509684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D421D689-79E6-8A49-A25B-CB86006991EC}"/>
                </a:ext>
              </a:extLst>
            </p:cNvPr>
            <p:cNvGrpSpPr/>
            <p:nvPr/>
          </p:nvGrpSpPr>
          <p:grpSpPr>
            <a:xfrm rot="2235724">
              <a:off x="3287558" y="4302223"/>
              <a:ext cx="114227" cy="262357"/>
              <a:chOff x="3075031" y="3804187"/>
              <a:chExt cx="114227" cy="262357"/>
            </a:xfrm>
          </p:grpSpPr>
          <p:cxnSp>
            <p:nvCxnSpPr>
              <p:cNvPr id="238" name="Straight Connector 11">
                <a:extLst>
                  <a:ext uri="{FF2B5EF4-FFF2-40B4-BE49-F238E27FC236}">
                    <a16:creationId xmlns:a16="http://schemas.microsoft.com/office/drawing/2014/main" id="{C5FBE64C-9EFC-4345-BAEC-CC59558ED5A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9" name="Oval 29">
                <a:extLst>
                  <a:ext uri="{FF2B5EF4-FFF2-40B4-BE49-F238E27FC236}">
                    <a16:creationId xmlns:a16="http://schemas.microsoft.com/office/drawing/2014/main" id="{F556DBB3-AE57-A64F-8035-4F1433962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83EEB501-F247-6244-92FB-866FFB44505E}"/>
                </a:ext>
              </a:extLst>
            </p:cNvPr>
            <p:cNvGrpSpPr/>
            <p:nvPr/>
          </p:nvGrpSpPr>
          <p:grpSpPr>
            <a:xfrm>
              <a:off x="2983146" y="4298817"/>
              <a:ext cx="114227" cy="262357"/>
              <a:chOff x="3075031" y="3804187"/>
              <a:chExt cx="114227" cy="262357"/>
            </a:xfrm>
          </p:grpSpPr>
          <p:cxnSp>
            <p:nvCxnSpPr>
              <p:cNvPr id="236" name="Straight Connector 11">
                <a:extLst>
                  <a:ext uri="{FF2B5EF4-FFF2-40B4-BE49-F238E27FC236}">
                    <a16:creationId xmlns:a16="http://schemas.microsoft.com/office/drawing/2014/main" id="{4530A67B-BF41-054E-AB23-51DBA3F980B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7" name="Oval 29">
                <a:extLst>
                  <a:ext uri="{FF2B5EF4-FFF2-40B4-BE49-F238E27FC236}">
                    <a16:creationId xmlns:a16="http://schemas.microsoft.com/office/drawing/2014/main" id="{977263FB-EDCC-BC42-B61C-E553E93C0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4F08FE8A-1A0F-124C-906C-86DC8C8648D8}"/>
                </a:ext>
              </a:extLst>
            </p:cNvPr>
            <p:cNvGrpSpPr/>
            <p:nvPr/>
          </p:nvGrpSpPr>
          <p:grpSpPr>
            <a:xfrm rot="4354615">
              <a:off x="3559503" y="4453562"/>
              <a:ext cx="114227" cy="262357"/>
              <a:chOff x="3075031" y="3804187"/>
              <a:chExt cx="114227" cy="262357"/>
            </a:xfrm>
          </p:grpSpPr>
          <p:cxnSp>
            <p:nvCxnSpPr>
              <p:cNvPr id="234" name="Straight Connector 11">
                <a:extLst>
                  <a:ext uri="{FF2B5EF4-FFF2-40B4-BE49-F238E27FC236}">
                    <a16:creationId xmlns:a16="http://schemas.microsoft.com/office/drawing/2014/main" id="{6941C546-C9B1-6644-81F4-D5AE6CEACF2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5" name="Oval 29">
                <a:extLst>
                  <a:ext uri="{FF2B5EF4-FFF2-40B4-BE49-F238E27FC236}">
                    <a16:creationId xmlns:a16="http://schemas.microsoft.com/office/drawing/2014/main" id="{94551AD9-0C57-9F47-8B7E-382780BE0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7E18DEB9-97CA-2147-9246-A4D30EDDF0F6}"/>
                </a:ext>
              </a:extLst>
            </p:cNvPr>
            <p:cNvGrpSpPr/>
            <p:nvPr/>
          </p:nvGrpSpPr>
          <p:grpSpPr>
            <a:xfrm rot="19481219">
              <a:off x="2720291" y="4472610"/>
              <a:ext cx="114227" cy="262357"/>
              <a:chOff x="3075031" y="3804187"/>
              <a:chExt cx="114227" cy="262357"/>
            </a:xfrm>
          </p:grpSpPr>
          <p:cxnSp>
            <p:nvCxnSpPr>
              <p:cNvPr id="232" name="Straight Connector 11">
                <a:extLst>
                  <a:ext uri="{FF2B5EF4-FFF2-40B4-BE49-F238E27FC236}">
                    <a16:creationId xmlns:a16="http://schemas.microsoft.com/office/drawing/2014/main" id="{76AA6C9D-E235-644D-8EEF-36618DFE29C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3" name="Oval 29">
                <a:extLst>
                  <a:ext uri="{FF2B5EF4-FFF2-40B4-BE49-F238E27FC236}">
                    <a16:creationId xmlns:a16="http://schemas.microsoft.com/office/drawing/2014/main" id="{A25C2877-B347-024F-9D9B-BA4DA1875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E2FF3CBE-38CB-D345-8D3B-57436A37D52D}"/>
                </a:ext>
              </a:extLst>
            </p:cNvPr>
            <p:cNvGrpSpPr/>
            <p:nvPr/>
          </p:nvGrpSpPr>
          <p:grpSpPr>
            <a:xfrm rot="6085288">
              <a:off x="3699377" y="4718696"/>
              <a:ext cx="114227" cy="262357"/>
              <a:chOff x="3075031" y="3804187"/>
              <a:chExt cx="114227" cy="262357"/>
            </a:xfrm>
          </p:grpSpPr>
          <p:cxnSp>
            <p:nvCxnSpPr>
              <p:cNvPr id="230" name="Straight Connector 11">
                <a:extLst>
                  <a:ext uri="{FF2B5EF4-FFF2-40B4-BE49-F238E27FC236}">
                    <a16:creationId xmlns:a16="http://schemas.microsoft.com/office/drawing/2014/main" id="{3245EA6F-29CF-0449-A1A0-15579FEF016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1" name="Oval 29">
                <a:extLst>
                  <a:ext uri="{FF2B5EF4-FFF2-40B4-BE49-F238E27FC236}">
                    <a16:creationId xmlns:a16="http://schemas.microsoft.com/office/drawing/2014/main" id="{E605F6C0-28FD-2E46-AF60-32CCDB5D1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9345D8B5-C4D8-0B45-9E00-060E7F042C29}"/>
                </a:ext>
              </a:extLst>
            </p:cNvPr>
            <p:cNvGrpSpPr/>
            <p:nvPr/>
          </p:nvGrpSpPr>
          <p:grpSpPr>
            <a:xfrm rot="7690653">
              <a:off x="3688939" y="5008882"/>
              <a:ext cx="114227" cy="262357"/>
              <a:chOff x="3075031" y="3804187"/>
              <a:chExt cx="114227" cy="262357"/>
            </a:xfrm>
          </p:grpSpPr>
          <p:cxnSp>
            <p:nvCxnSpPr>
              <p:cNvPr id="228" name="Straight Connector 11">
                <a:extLst>
                  <a:ext uri="{FF2B5EF4-FFF2-40B4-BE49-F238E27FC236}">
                    <a16:creationId xmlns:a16="http://schemas.microsoft.com/office/drawing/2014/main" id="{4CE1990A-981C-9642-AF5C-849A184CA45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9" name="Oval 29">
                <a:extLst>
                  <a:ext uri="{FF2B5EF4-FFF2-40B4-BE49-F238E27FC236}">
                    <a16:creationId xmlns:a16="http://schemas.microsoft.com/office/drawing/2014/main" id="{A2954669-CF94-A04E-AC40-AE52BEB24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75DC4165-7085-8442-9324-14181FB6312E}"/>
                </a:ext>
              </a:extLst>
            </p:cNvPr>
            <p:cNvGrpSpPr/>
            <p:nvPr/>
          </p:nvGrpSpPr>
          <p:grpSpPr>
            <a:xfrm rot="9617865">
              <a:off x="3540715" y="5261490"/>
              <a:ext cx="114227" cy="262357"/>
              <a:chOff x="3075031" y="3804187"/>
              <a:chExt cx="114227" cy="262357"/>
            </a:xfrm>
          </p:grpSpPr>
          <p:cxnSp>
            <p:nvCxnSpPr>
              <p:cNvPr id="226" name="Straight Connector 11">
                <a:extLst>
                  <a:ext uri="{FF2B5EF4-FFF2-40B4-BE49-F238E27FC236}">
                    <a16:creationId xmlns:a16="http://schemas.microsoft.com/office/drawing/2014/main" id="{616512B8-3D05-AD43-A5FD-27E3FF45889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7" name="Oval 29">
                <a:extLst>
                  <a:ext uri="{FF2B5EF4-FFF2-40B4-BE49-F238E27FC236}">
                    <a16:creationId xmlns:a16="http://schemas.microsoft.com/office/drawing/2014/main" id="{2A526912-4B08-D349-9949-79829CBD4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F8DB6807-73F7-B74E-B1B1-3A691890601C}"/>
                </a:ext>
              </a:extLst>
            </p:cNvPr>
            <p:cNvGrpSpPr/>
            <p:nvPr/>
          </p:nvGrpSpPr>
          <p:grpSpPr>
            <a:xfrm rot="10800000">
              <a:off x="3279757" y="5376312"/>
              <a:ext cx="114227" cy="262357"/>
              <a:chOff x="3075031" y="3804187"/>
              <a:chExt cx="114227" cy="262357"/>
            </a:xfrm>
          </p:grpSpPr>
          <p:cxnSp>
            <p:nvCxnSpPr>
              <p:cNvPr id="224" name="Straight Connector 11">
                <a:extLst>
                  <a:ext uri="{FF2B5EF4-FFF2-40B4-BE49-F238E27FC236}">
                    <a16:creationId xmlns:a16="http://schemas.microsoft.com/office/drawing/2014/main" id="{8D2E892C-FA5E-974B-9755-F96E21FCAB7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5" name="Oval 29">
                <a:extLst>
                  <a:ext uri="{FF2B5EF4-FFF2-40B4-BE49-F238E27FC236}">
                    <a16:creationId xmlns:a16="http://schemas.microsoft.com/office/drawing/2014/main" id="{1CD55F3D-2E92-AF4B-82F7-B5129A0FCE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D54CD56-EFBF-1F4F-A823-30744D43D244}"/>
                </a:ext>
              </a:extLst>
            </p:cNvPr>
            <p:cNvGrpSpPr/>
            <p:nvPr/>
          </p:nvGrpSpPr>
          <p:grpSpPr>
            <a:xfrm rot="12689196">
              <a:off x="2993747" y="5390926"/>
              <a:ext cx="114227" cy="262357"/>
              <a:chOff x="3075031" y="3804187"/>
              <a:chExt cx="114227" cy="262357"/>
            </a:xfrm>
          </p:grpSpPr>
          <p:cxnSp>
            <p:nvCxnSpPr>
              <p:cNvPr id="222" name="Straight Connector 11">
                <a:extLst>
                  <a:ext uri="{FF2B5EF4-FFF2-40B4-BE49-F238E27FC236}">
                    <a16:creationId xmlns:a16="http://schemas.microsoft.com/office/drawing/2014/main" id="{272F1CDB-2FF0-D345-939D-DBED9624603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3" name="Oval 29">
                <a:extLst>
                  <a:ext uri="{FF2B5EF4-FFF2-40B4-BE49-F238E27FC236}">
                    <a16:creationId xmlns:a16="http://schemas.microsoft.com/office/drawing/2014/main" id="{368AC6B2-33DF-D244-ADC4-0998FC31E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DD6B99D1-7790-E24F-A6BC-1836BD19AD83}"/>
                </a:ext>
              </a:extLst>
            </p:cNvPr>
            <p:cNvGrpSpPr/>
            <p:nvPr/>
          </p:nvGrpSpPr>
          <p:grpSpPr>
            <a:xfrm rot="14765506">
              <a:off x="2757841" y="5255228"/>
              <a:ext cx="114227" cy="262357"/>
              <a:chOff x="3075031" y="3804187"/>
              <a:chExt cx="114227" cy="262357"/>
            </a:xfrm>
          </p:grpSpPr>
          <p:cxnSp>
            <p:nvCxnSpPr>
              <p:cNvPr id="220" name="Straight Connector 11">
                <a:extLst>
                  <a:ext uri="{FF2B5EF4-FFF2-40B4-BE49-F238E27FC236}">
                    <a16:creationId xmlns:a16="http://schemas.microsoft.com/office/drawing/2014/main" id="{A2237308-A288-C24A-94F8-0F0C9C42DF6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1" name="Oval 29">
                <a:extLst>
                  <a:ext uri="{FF2B5EF4-FFF2-40B4-BE49-F238E27FC236}">
                    <a16:creationId xmlns:a16="http://schemas.microsoft.com/office/drawing/2014/main" id="{4088A396-DB37-1846-86C5-864DAFB925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A893B8CC-2E65-C84A-AE1D-59B6275BF89B}"/>
                </a:ext>
              </a:extLst>
            </p:cNvPr>
            <p:cNvGrpSpPr/>
            <p:nvPr/>
          </p:nvGrpSpPr>
          <p:grpSpPr>
            <a:xfrm rot="18159850">
              <a:off x="2584565" y="4731224"/>
              <a:ext cx="114227" cy="262357"/>
              <a:chOff x="3075031" y="3804187"/>
              <a:chExt cx="114227" cy="262357"/>
            </a:xfrm>
          </p:grpSpPr>
          <p:cxnSp>
            <p:nvCxnSpPr>
              <p:cNvPr id="218" name="Straight Connector 11">
                <a:extLst>
                  <a:ext uri="{FF2B5EF4-FFF2-40B4-BE49-F238E27FC236}">
                    <a16:creationId xmlns:a16="http://schemas.microsoft.com/office/drawing/2014/main" id="{07320187-6A1A-BB41-B0AA-FF30BC1CB01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9" name="Oval 29">
                <a:extLst>
                  <a:ext uri="{FF2B5EF4-FFF2-40B4-BE49-F238E27FC236}">
                    <a16:creationId xmlns:a16="http://schemas.microsoft.com/office/drawing/2014/main" id="{8CBDA0B0-530C-8E42-AD53-F39A748B0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B4FAED92-2816-4846-BCA0-EB43D994C8EF}"/>
                </a:ext>
              </a:extLst>
            </p:cNvPr>
            <p:cNvGrpSpPr/>
            <p:nvPr/>
          </p:nvGrpSpPr>
          <p:grpSpPr>
            <a:xfrm rot="16555707">
              <a:off x="2598322" y="5020210"/>
              <a:ext cx="114227" cy="262357"/>
              <a:chOff x="3075031" y="3804187"/>
              <a:chExt cx="114227" cy="262357"/>
            </a:xfrm>
          </p:grpSpPr>
          <p:cxnSp>
            <p:nvCxnSpPr>
              <p:cNvPr id="216" name="Straight Connector 11">
                <a:extLst>
                  <a:ext uri="{FF2B5EF4-FFF2-40B4-BE49-F238E27FC236}">
                    <a16:creationId xmlns:a16="http://schemas.microsoft.com/office/drawing/2014/main" id="{F9624F74-26FF-4042-865A-0D91D6D5EAC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7" name="Oval 29">
                <a:extLst>
                  <a:ext uri="{FF2B5EF4-FFF2-40B4-BE49-F238E27FC236}">
                    <a16:creationId xmlns:a16="http://schemas.microsoft.com/office/drawing/2014/main" id="{F9C6C4B5-09E0-9F44-BD3B-1642CEB8C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87" name="TextBox 286">
            <a:extLst>
              <a:ext uri="{FF2B5EF4-FFF2-40B4-BE49-F238E27FC236}">
                <a16:creationId xmlns:a16="http://schemas.microsoft.com/office/drawing/2014/main" id="{0D4086B1-58B6-8441-8344-13D419511304}"/>
              </a:ext>
            </a:extLst>
          </p:cNvPr>
          <p:cNvSpPr txBox="1"/>
          <p:nvPr/>
        </p:nvSpPr>
        <p:spPr>
          <a:xfrm>
            <a:off x="10542430" y="4195636"/>
            <a:ext cx="1176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Virus</a:t>
            </a:r>
          </a:p>
          <a:p>
            <a:pPr algn="ctr"/>
            <a:r>
              <a:rPr lang="en-US" dirty="0"/>
              <a:t>eradicated</a:t>
            </a:r>
          </a:p>
        </p:txBody>
      </p:sp>
      <p:grpSp>
        <p:nvGrpSpPr>
          <p:cNvPr id="291" name="Group 290" descr="An illustration of an RNA cell. ">
            <a:extLst>
              <a:ext uri="{FF2B5EF4-FFF2-40B4-BE49-F238E27FC236}">
                <a16:creationId xmlns:a16="http://schemas.microsoft.com/office/drawing/2014/main" id="{A4DF4DA1-5E22-AA4D-ABC3-D9E2613191C6}"/>
              </a:ext>
            </a:extLst>
          </p:cNvPr>
          <p:cNvGrpSpPr/>
          <p:nvPr/>
        </p:nvGrpSpPr>
        <p:grpSpPr>
          <a:xfrm>
            <a:off x="602760" y="4965555"/>
            <a:ext cx="911084" cy="903937"/>
            <a:chOff x="2930639" y="4177892"/>
            <a:chExt cx="911084" cy="903937"/>
          </a:xfrm>
        </p:grpSpPr>
        <p:sp>
          <p:nvSpPr>
            <p:cNvPr id="292" name="TextBox 22">
              <a:extLst>
                <a:ext uri="{FF2B5EF4-FFF2-40B4-BE49-F238E27FC236}">
                  <a16:creationId xmlns:a16="http://schemas.microsoft.com/office/drawing/2014/main" id="{0F6BD17B-B565-9B49-A716-840973489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983" y="4494319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AD557645-A5DA-EC4A-819D-DF6A5B2C7662}"/>
                </a:ext>
              </a:extLst>
            </p:cNvPr>
            <p:cNvSpPr/>
            <p:nvPr/>
          </p:nvSpPr>
          <p:spPr>
            <a:xfrm>
              <a:off x="3174594" y="4611996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9FE3040D-8235-E349-890C-DD78CFE03113}"/>
                </a:ext>
              </a:extLst>
            </p:cNvPr>
            <p:cNvSpPr/>
            <p:nvPr/>
          </p:nvSpPr>
          <p:spPr>
            <a:xfrm>
              <a:off x="3172641" y="4694690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6A7105C4-3C45-5543-B60F-B0A5547D766B}"/>
                </a:ext>
              </a:extLst>
            </p:cNvPr>
            <p:cNvSpPr txBox="1"/>
            <p:nvPr/>
          </p:nvSpPr>
          <p:spPr>
            <a:xfrm>
              <a:off x="3123131" y="4349503"/>
              <a:ext cx="51328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accent4">
                      <a:lumMod val="75000"/>
                    </a:schemeClr>
                  </a:solidFill>
                </a:rPr>
                <a:t>RNA</a:t>
              </a:r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F6349743-359E-A04B-A92B-7BB4C3D00F31}"/>
                </a:ext>
              </a:extLst>
            </p:cNvPr>
            <p:cNvSpPr/>
            <p:nvPr/>
          </p:nvSpPr>
          <p:spPr>
            <a:xfrm>
              <a:off x="2930639" y="4177892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7" name="Up Arrow 296" descr="A grey arrow pointing right. ">
            <a:extLst>
              <a:ext uri="{FF2B5EF4-FFF2-40B4-BE49-F238E27FC236}">
                <a16:creationId xmlns:a16="http://schemas.microsoft.com/office/drawing/2014/main" id="{FAA713D3-9A9C-FE4C-AD33-DA3D208CB6D6}"/>
              </a:ext>
            </a:extLst>
          </p:cNvPr>
          <p:cNvSpPr/>
          <p:nvPr/>
        </p:nvSpPr>
        <p:spPr>
          <a:xfrm rot="5400000">
            <a:off x="1860852" y="5337307"/>
            <a:ext cx="187288" cy="322268"/>
          </a:xfrm>
          <a:prstGeom prst="up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8" name="Up Arrow 297" descr="A grey arrow pointing right. ">
            <a:extLst>
              <a:ext uri="{FF2B5EF4-FFF2-40B4-BE49-F238E27FC236}">
                <a16:creationId xmlns:a16="http://schemas.microsoft.com/office/drawing/2014/main" id="{19003DB1-FDE9-6E41-A8D2-7ED3F8102F9C}"/>
              </a:ext>
            </a:extLst>
          </p:cNvPr>
          <p:cNvSpPr/>
          <p:nvPr/>
        </p:nvSpPr>
        <p:spPr>
          <a:xfrm rot="5400000">
            <a:off x="3568697" y="5326262"/>
            <a:ext cx="187288" cy="322268"/>
          </a:xfrm>
          <a:prstGeom prst="up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1" name="Up Arrow 300" descr="A grey arrow pointing right. ">
            <a:extLst>
              <a:ext uri="{FF2B5EF4-FFF2-40B4-BE49-F238E27FC236}">
                <a16:creationId xmlns:a16="http://schemas.microsoft.com/office/drawing/2014/main" id="{79564105-2A20-844F-BCA9-3AB112AC8942}"/>
              </a:ext>
            </a:extLst>
          </p:cNvPr>
          <p:cNvSpPr/>
          <p:nvPr/>
        </p:nvSpPr>
        <p:spPr>
          <a:xfrm rot="5400000">
            <a:off x="7292682" y="5341832"/>
            <a:ext cx="187288" cy="322268"/>
          </a:xfrm>
          <a:prstGeom prst="up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2" name="Group 301" descr="An illustration of a coronavirus cell with a red cross through the middle of it. ">
            <a:extLst>
              <a:ext uri="{FF2B5EF4-FFF2-40B4-BE49-F238E27FC236}">
                <a16:creationId xmlns:a16="http://schemas.microsoft.com/office/drawing/2014/main" id="{DBDED9F0-517B-0249-A617-0692E7E3A1F5}"/>
              </a:ext>
            </a:extLst>
          </p:cNvPr>
          <p:cNvGrpSpPr/>
          <p:nvPr/>
        </p:nvGrpSpPr>
        <p:grpSpPr>
          <a:xfrm>
            <a:off x="10845514" y="5100002"/>
            <a:ext cx="684208" cy="651362"/>
            <a:chOff x="2510500" y="4298817"/>
            <a:chExt cx="1377169" cy="1354466"/>
          </a:xfrm>
        </p:grpSpPr>
        <p:sp>
          <p:nvSpPr>
            <p:cNvPr id="303" name="Octagon 2">
              <a:extLst>
                <a:ext uri="{FF2B5EF4-FFF2-40B4-BE49-F238E27FC236}">
                  <a16:creationId xmlns:a16="http://schemas.microsoft.com/office/drawing/2014/main" id="{C0AC0D79-0E4F-3B4C-86BA-F4CE60D68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251" y="4628843"/>
              <a:ext cx="701675" cy="661988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04" name="TextBox 22">
              <a:extLst>
                <a:ext uri="{FF2B5EF4-FFF2-40B4-BE49-F238E27FC236}">
                  <a16:creationId xmlns:a16="http://schemas.microsoft.com/office/drawing/2014/main" id="{B63E986C-097D-1E4A-B31E-C4E1A8B96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890" y="4826111"/>
              <a:ext cx="18473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DCE046CA-6E91-744D-B97C-29FF7ABDC990}"/>
                </a:ext>
              </a:extLst>
            </p:cNvPr>
            <p:cNvSpPr/>
            <p:nvPr/>
          </p:nvSpPr>
          <p:spPr>
            <a:xfrm>
              <a:off x="2982501" y="4806002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379A67F4-A16B-F64C-A889-91FD48714E4A}"/>
                </a:ext>
              </a:extLst>
            </p:cNvPr>
            <p:cNvSpPr/>
            <p:nvPr/>
          </p:nvSpPr>
          <p:spPr>
            <a:xfrm>
              <a:off x="2980548" y="4926274"/>
              <a:ext cx="421844" cy="156634"/>
            </a:xfrm>
            <a:custGeom>
              <a:avLst/>
              <a:gdLst>
                <a:gd name="connsiteX0" fmla="*/ 0 w 2254685"/>
                <a:gd name="connsiteY0" fmla="*/ 152206 h 264940"/>
                <a:gd name="connsiteX1" fmla="*/ 100208 w 2254685"/>
                <a:gd name="connsiteY1" fmla="*/ 39471 h 264940"/>
                <a:gd name="connsiteX2" fmla="*/ 200417 w 2254685"/>
                <a:gd name="connsiteY2" fmla="*/ 51997 h 264940"/>
                <a:gd name="connsiteX3" fmla="*/ 225469 w 2254685"/>
                <a:gd name="connsiteY3" fmla="*/ 89575 h 264940"/>
                <a:gd name="connsiteX4" fmla="*/ 237995 w 2254685"/>
                <a:gd name="connsiteY4" fmla="*/ 127153 h 264940"/>
                <a:gd name="connsiteX5" fmla="*/ 263047 w 2254685"/>
                <a:gd name="connsiteY5" fmla="*/ 152206 h 264940"/>
                <a:gd name="connsiteX6" fmla="*/ 288099 w 2254685"/>
                <a:gd name="connsiteY6" fmla="*/ 189784 h 264940"/>
                <a:gd name="connsiteX7" fmla="*/ 325677 w 2254685"/>
                <a:gd name="connsiteY7" fmla="*/ 202310 h 264940"/>
                <a:gd name="connsiteX8" fmla="*/ 400833 w 2254685"/>
                <a:gd name="connsiteY8" fmla="*/ 189784 h 264940"/>
                <a:gd name="connsiteX9" fmla="*/ 450937 w 2254685"/>
                <a:gd name="connsiteY9" fmla="*/ 177258 h 264940"/>
                <a:gd name="connsiteX10" fmla="*/ 501041 w 2254685"/>
                <a:gd name="connsiteY10" fmla="*/ 102101 h 264940"/>
                <a:gd name="connsiteX11" fmla="*/ 576197 w 2254685"/>
                <a:gd name="connsiteY11" fmla="*/ 51997 h 264940"/>
                <a:gd name="connsiteX12" fmla="*/ 701458 w 2254685"/>
                <a:gd name="connsiteY12" fmla="*/ 89575 h 264940"/>
                <a:gd name="connsiteX13" fmla="*/ 739036 w 2254685"/>
                <a:gd name="connsiteY13" fmla="*/ 102101 h 264940"/>
                <a:gd name="connsiteX14" fmla="*/ 801666 w 2254685"/>
                <a:gd name="connsiteY14" fmla="*/ 164732 h 264940"/>
                <a:gd name="connsiteX15" fmla="*/ 814192 w 2254685"/>
                <a:gd name="connsiteY15" fmla="*/ 202310 h 264940"/>
                <a:gd name="connsiteX16" fmla="*/ 851770 w 2254685"/>
                <a:gd name="connsiteY16" fmla="*/ 214836 h 264940"/>
                <a:gd name="connsiteX17" fmla="*/ 914400 w 2254685"/>
                <a:gd name="connsiteY17" fmla="*/ 227362 h 264940"/>
                <a:gd name="connsiteX18" fmla="*/ 964504 w 2254685"/>
                <a:gd name="connsiteY18" fmla="*/ 214836 h 264940"/>
                <a:gd name="connsiteX19" fmla="*/ 977030 w 2254685"/>
                <a:gd name="connsiteY19" fmla="*/ 164732 h 264940"/>
                <a:gd name="connsiteX20" fmla="*/ 989556 w 2254685"/>
                <a:gd name="connsiteY20" fmla="*/ 127153 h 264940"/>
                <a:gd name="connsiteX21" fmla="*/ 1064713 w 2254685"/>
                <a:gd name="connsiteY21" fmla="*/ 89575 h 264940"/>
                <a:gd name="connsiteX22" fmla="*/ 1102291 w 2254685"/>
                <a:gd name="connsiteY22" fmla="*/ 64523 h 264940"/>
                <a:gd name="connsiteX23" fmla="*/ 1177447 w 2254685"/>
                <a:gd name="connsiteY23" fmla="*/ 102101 h 264940"/>
                <a:gd name="connsiteX24" fmla="*/ 1215025 w 2254685"/>
                <a:gd name="connsiteY24" fmla="*/ 114627 h 264940"/>
                <a:gd name="connsiteX25" fmla="*/ 1302707 w 2254685"/>
                <a:gd name="connsiteY25" fmla="*/ 202310 h 264940"/>
                <a:gd name="connsiteX26" fmla="*/ 1377863 w 2254685"/>
                <a:gd name="connsiteY26" fmla="*/ 189784 h 264940"/>
                <a:gd name="connsiteX27" fmla="*/ 1440493 w 2254685"/>
                <a:gd name="connsiteY27" fmla="*/ 139679 h 264940"/>
                <a:gd name="connsiteX28" fmla="*/ 1465545 w 2254685"/>
                <a:gd name="connsiteY28" fmla="*/ 102101 h 264940"/>
                <a:gd name="connsiteX29" fmla="*/ 1528176 w 2254685"/>
                <a:gd name="connsiteY29" fmla="*/ 39471 h 264940"/>
                <a:gd name="connsiteX30" fmla="*/ 1540702 w 2254685"/>
                <a:gd name="connsiteY30" fmla="*/ 1893 h 264940"/>
                <a:gd name="connsiteX31" fmla="*/ 1590806 w 2254685"/>
                <a:gd name="connsiteY31" fmla="*/ 14419 h 264940"/>
                <a:gd name="connsiteX32" fmla="*/ 1665962 w 2254685"/>
                <a:gd name="connsiteY32" fmla="*/ 64523 h 264940"/>
                <a:gd name="connsiteX33" fmla="*/ 1703540 w 2254685"/>
                <a:gd name="connsiteY33" fmla="*/ 139679 h 264940"/>
                <a:gd name="connsiteX34" fmla="*/ 1741118 w 2254685"/>
                <a:gd name="connsiteY34" fmla="*/ 214836 h 264940"/>
                <a:gd name="connsiteX35" fmla="*/ 1778696 w 2254685"/>
                <a:gd name="connsiteY35" fmla="*/ 239888 h 264940"/>
                <a:gd name="connsiteX36" fmla="*/ 1853852 w 2254685"/>
                <a:gd name="connsiteY36" fmla="*/ 164732 h 264940"/>
                <a:gd name="connsiteX37" fmla="*/ 1916482 w 2254685"/>
                <a:gd name="connsiteY37" fmla="*/ 114627 h 264940"/>
                <a:gd name="connsiteX38" fmla="*/ 1954060 w 2254685"/>
                <a:gd name="connsiteY38" fmla="*/ 102101 h 264940"/>
                <a:gd name="connsiteX39" fmla="*/ 2041743 w 2254685"/>
                <a:gd name="connsiteY39" fmla="*/ 89575 h 264940"/>
                <a:gd name="connsiteX40" fmla="*/ 2066795 w 2254685"/>
                <a:gd name="connsiteY40" fmla="*/ 127153 h 264940"/>
                <a:gd name="connsiteX41" fmla="*/ 2141951 w 2254685"/>
                <a:gd name="connsiteY41" fmla="*/ 152206 h 264940"/>
                <a:gd name="connsiteX42" fmla="*/ 2217107 w 2254685"/>
                <a:gd name="connsiteY42" fmla="*/ 202310 h 264940"/>
                <a:gd name="connsiteX43" fmla="*/ 2254685 w 2254685"/>
                <a:gd name="connsiteY43" fmla="*/ 264940 h 26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254685" h="264940">
                  <a:moveTo>
                    <a:pt x="0" y="152206"/>
                  </a:moveTo>
                  <a:cubicBezTo>
                    <a:pt x="589" y="151382"/>
                    <a:pt x="62416" y="42907"/>
                    <a:pt x="100208" y="39471"/>
                  </a:cubicBezTo>
                  <a:cubicBezTo>
                    <a:pt x="133733" y="36423"/>
                    <a:pt x="167014" y="47822"/>
                    <a:pt x="200417" y="51997"/>
                  </a:cubicBezTo>
                  <a:cubicBezTo>
                    <a:pt x="208768" y="64523"/>
                    <a:pt x="218736" y="76110"/>
                    <a:pt x="225469" y="89575"/>
                  </a:cubicBezTo>
                  <a:cubicBezTo>
                    <a:pt x="231374" y="101385"/>
                    <a:pt x="231202" y="115831"/>
                    <a:pt x="237995" y="127153"/>
                  </a:cubicBezTo>
                  <a:cubicBezTo>
                    <a:pt x="244071" y="137280"/>
                    <a:pt x="255670" y="142984"/>
                    <a:pt x="263047" y="152206"/>
                  </a:cubicBezTo>
                  <a:cubicBezTo>
                    <a:pt x="272451" y="163962"/>
                    <a:pt x="276344" y="180380"/>
                    <a:pt x="288099" y="189784"/>
                  </a:cubicBezTo>
                  <a:cubicBezTo>
                    <a:pt x="298409" y="198032"/>
                    <a:pt x="313151" y="198135"/>
                    <a:pt x="325677" y="202310"/>
                  </a:cubicBezTo>
                  <a:cubicBezTo>
                    <a:pt x="350729" y="198135"/>
                    <a:pt x="375929" y="194765"/>
                    <a:pt x="400833" y="189784"/>
                  </a:cubicBezTo>
                  <a:cubicBezTo>
                    <a:pt x="417714" y="186408"/>
                    <a:pt x="437981" y="188594"/>
                    <a:pt x="450937" y="177258"/>
                  </a:cubicBezTo>
                  <a:cubicBezTo>
                    <a:pt x="473596" y="157431"/>
                    <a:pt x="475989" y="118802"/>
                    <a:pt x="501041" y="102101"/>
                  </a:cubicBezTo>
                  <a:lnTo>
                    <a:pt x="576197" y="51997"/>
                  </a:lnTo>
                  <a:cubicBezTo>
                    <a:pt x="651921" y="70928"/>
                    <a:pt x="609970" y="59079"/>
                    <a:pt x="701458" y="89575"/>
                  </a:cubicBezTo>
                  <a:lnTo>
                    <a:pt x="739036" y="102101"/>
                  </a:lnTo>
                  <a:cubicBezTo>
                    <a:pt x="759913" y="122978"/>
                    <a:pt x="792330" y="136723"/>
                    <a:pt x="801666" y="164732"/>
                  </a:cubicBezTo>
                  <a:cubicBezTo>
                    <a:pt x="805841" y="177258"/>
                    <a:pt x="804856" y="192974"/>
                    <a:pt x="814192" y="202310"/>
                  </a:cubicBezTo>
                  <a:cubicBezTo>
                    <a:pt x="823528" y="211646"/>
                    <a:pt x="838961" y="211634"/>
                    <a:pt x="851770" y="214836"/>
                  </a:cubicBezTo>
                  <a:cubicBezTo>
                    <a:pt x="872424" y="220000"/>
                    <a:pt x="893523" y="223187"/>
                    <a:pt x="914400" y="227362"/>
                  </a:cubicBezTo>
                  <a:cubicBezTo>
                    <a:pt x="931101" y="223187"/>
                    <a:pt x="952331" y="227009"/>
                    <a:pt x="964504" y="214836"/>
                  </a:cubicBezTo>
                  <a:cubicBezTo>
                    <a:pt x="976677" y="202663"/>
                    <a:pt x="972301" y="181285"/>
                    <a:pt x="977030" y="164732"/>
                  </a:cubicBezTo>
                  <a:cubicBezTo>
                    <a:pt x="980657" y="152036"/>
                    <a:pt x="981308" y="137464"/>
                    <a:pt x="989556" y="127153"/>
                  </a:cubicBezTo>
                  <a:cubicBezTo>
                    <a:pt x="1007216" y="105078"/>
                    <a:pt x="1039958" y="97826"/>
                    <a:pt x="1064713" y="89575"/>
                  </a:cubicBezTo>
                  <a:cubicBezTo>
                    <a:pt x="1077239" y="81224"/>
                    <a:pt x="1087441" y="66998"/>
                    <a:pt x="1102291" y="64523"/>
                  </a:cubicBezTo>
                  <a:cubicBezTo>
                    <a:pt x="1125904" y="60587"/>
                    <a:pt x="1161089" y="93922"/>
                    <a:pt x="1177447" y="102101"/>
                  </a:cubicBezTo>
                  <a:cubicBezTo>
                    <a:pt x="1189257" y="108006"/>
                    <a:pt x="1202499" y="110452"/>
                    <a:pt x="1215025" y="114627"/>
                  </a:cubicBezTo>
                  <a:cubicBezTo>
                    <a:pt x="1272453" y="200770"/>
                    <a:pt x="1236565" y="180263"/>
                    <a:pt x="1302707" y="202310"/>
                  </a:cubicBezTo>
                  <a:cubicBezTo>
                    <a:pt x="1327759" y="198135"/>
                    <a:pt x="1353769" y="197815"/>
                    <a:pt x="1377863" y="189784"/>
                  </a:cubicBezTo>
                  <a:cubicBezTo>
                    <a:pt x="1395621" y="183865"/>
                    <a:pt x="1428053" y="155229"/>
                    <a:pt x="1440493" y="139679"/>
                  </a:cubicBezTo>
                  <a:cubicBezTo>
                    <a:pt x="1449897" y="127923"/>
                    <a:pt x="1455632" y="113431"/>
                    <a:pt x="1465545" y="102101"/>
                  </a:cubicBezTo>
                  <a:cubicBezTo>
                    <a:pt x="1484987" y="79882"/>
                    <a:pt x="1528176" y="39471"/>
                    <a:pt x="1528176" y="39471"/>
                  </a:cubicBezTo>
                  <a:cubicBezTo>
                    <a:pt x="1532351" y="26945"/>
                    <a:pt x="1528443" y="6797"/>
                    <a:pt x="1540702" y="1893"/>
                  </a:cubicBezTo>
                  <a:cubicBezTo>
                    <a:pt x="1556686" y="-4501"/>
                    <a:pt x="1575408" y="6720"/>
                    <a:pt x="1590806" y="14419"/>
                  </a:cubicBezTo>
                  <a:cubicBezTo>
                    <a:pt x="1617736" y="27884"/>
                    <a:pt x="1665962" y="64523"/>
                    <a:pt x="1665962" y="64523"/>
                  </a:cubicBezTo>
                  <a:cubicBezTo>
                    <a:pt x="1697448" y="158980"/>
                    <a:pt x="1654975" y="42547"/>
                    <a:pt x="1703540" y="139679"/>
                  </a:cubicBezTo>
                  <a:cubicBezTo>
                    <a:pt x="1723916" y="180431"/>
                    <a:pt x="1705220" y="178938"/>
                    <a:pt x="1741118" y="214836"/>
                  </a:cubicBezTo>
                  <a:cubicBezTo>
                    <a:pt x="1751763" y="225481"/>
                    <a:pt x="1766170" y="231537"/>
                    <a:pt x="1778696" y="239888"/>
                  </a:cubicBezTo>
                  <a:lnTo>
                    <a:pt x="1853852" y="164732"/>
                  </a:lnTo>
                  <a:cubicBezTo>
                    <a:pt x="1877155" y="141428"/>
                    <a:pt x="1884876" y="130430"/>
                    <a:pt x="1916482" y="114627"/>
                  </a:cubicBezTo>
                  <a:cubicBezTo>
                    <a:pt x="1928292" y="108722"/>
                    <a:pt x="1941534" y="106276"/>
                    <a:pt x="1954060" y="102101"/>
                  </a:cubicBezTo>
                  <a:cubicBezTo>
                    <a:pt x="1984437" y="71725"/>
                    <a:pt x="1985074" y="57192"/>
                    <a:pt x="2041743" y="89575"/>
                  </a:cubicBezTo>
                  <a:cubicBezTo>
                    <a:pt x="2054814" y="97044"/>
                    <a:pt x="2054029" y="119174"/>
                    <a:pt x="2066795" y="127153"/>
                  </a:cubicBezTo>
                  <a:cubicBezTo>
                    <a:pt x="2089188" y="141149"/>
                    <a:pt x="2119979" y="137558"/>
                    <a:pt x="2141951" y="152206"/>
                  </a:cubicBezTo>
                  <a:lnTo>
                    <a:pt x="2217107" y="202310"/>
                  </a:lnTo>
                  <a:cubicBezTo>
                    <a:pt x="2247338" y="247656"/>
                    <a:pt x="2235426" y="226423"/>
                    <a:pt x="2254685" y="264940"/>
                  </a:cubicBezTo>
                </a:path>
              </a:pathLst>
            </a:cu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B87C665B-FE42-BD4D-A191-8BDE32345B0A}"/>
                </a:ext>
              </a:extLst>
            </p:cNvPr>
            <p:cNvSpPr/>
            <p:nvPr/>
          </p:nvSpPr>
          <p:spPr>
            <a:xfrm>
              <a:off x="2738546" y="4509684"/>
              <a:ext cx="911084" cy="903937"/>
            </a:xfrm>
            <a:prstGeom prst="ellipse">
              <a:avLst/>
            </a:prstGeom>
            <a:noFill/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19990BF1-1312-224E-8304-755EFBC91621}"/>
                </a:ext>
              </a:extLst>
            </p:cNvPr>
            <p:cNvGrpSpPr/>
            <p:nvPr/>
          </p:nvGrpSpPr>
          <p:grpSpPr>
            <a:xfrm rot="2235724">
              <a:off x="3287558" y="4302223"/>
              <a:ext cx="114227" cy="262357"/>
              <a:chOff x="3075031" y="3804187"/>
              <a:chExt cx="114227" cy="262357"/>
            </a:xfrm>
          </p:grpSpPr>
          <p:cxnSp>
            <p:nvCxnSpPr>
              <p:cNvPr id="352" name="Straight Connector 11">
                <a:extLst>
                  <a:ext uri="{FF2B5EF4-FFF2-40B4-BE49-F238E27FC236}">
                    <a16:creationId xmlns:a16="http://schemas.microsoft.com/office/drawing/2014/main" id="{AD7E2479-1374-F946-84EF-45D0E8F78DF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3" name="Oval 29">
                <a:extLst>
                  <a:ext uri="{FF2B5EF4-FFF2-40B4-BE49-F238E27FC236}">
                    <a16:creationId xmlns:a16="http://schemas.microsoft.com/office/drawing/2014/main" id="{F051A206-1C33-0141-AFF7-759AACB533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09" name="Group 308">
              <a:extLst>
                <a:ext uri="{FF2B5EF4-FFF2-40B4-BE49-F238E27FC236}">
                  <a16:creationId xmlns:a16="http://schemas.microsoft.com/office/drawing/2014/main" id="{224848F8-8A9D-C045-8591-5F68C68BA983}"/>
                </a:ext>
              </a:extLst>
            </p:cNvPr>
            <p:cNvGrpSpPr/>
            <p:nvPr/>
          </p:nvGrpSpPr>
          <p:grpSpPr>
            <a:xfrm>
              <a:off x="2983146" y="4298817"/>
              <a:ext cx="114227" cy="262357"/>
              <a:chOff x="3075031" y="3804187"/>
              <a:chExt cx="114227" cy="262357"/>
            </a:xfrm>
          </p:grpSpPr>
          <p:cxnSp>
            <p:nvCxnSpPr>
              <p:cNvPr id="350" name="Straight Connector 11">
                <a:extLst>
                  <a:ext uri="{FF2B5EF4-FFF2-40B4-BE49-F238E27FC236}">
                    <a16:creationId xmlns:a16="http://schemas.microsoft.com/office/drawing/2014/main" id="{1725F09C-1A0D-0642-A518-E59CFF8C192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1" name="Oval 29">
                <a:extLst>
                  <a:ext uri="{FF2B5EF4-FFF2-40B4-BE49-F238E27FC236}">
                    <a16:creationId xmlns:a16="http://schemas.microsoft.com/office/drawing/2014/main" id="{2FA45078-D59C-F14D-AC81-246176DF5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EA91B365-AA32-984A-A99B-84823E44C505}"/>
                </a:ext>
              </a:extLst>
            </p:cNvPr>
            <p:cNvGrpSpPr/>
            <p:nvPr/>
          </p:nvGrpSpPr>
          <p:grpSpPr>
            <a:xfrm rot="4354615">
              <a:off x="3559503" y="4453562"/>
              <a:ext cx="114227" cy="262357"/>
              <a:chOff x="3075031" y="3804187"/>
              <a:chExt cx="114227" cy="262357"/>
            </a:xfrm>
          </p:grpSpPr>
          <p:cxnSp>
            <p:nvCxnSpPr>
              <p:cNvPr id="348" name="Straight Connector 11">
                <a:extLst>
                  <a:ext uri="{FF2B5EF4-FFF2-40B4-BE49-F238E27FC236}">
                    <a16:creationId xmlns:a16="http://schemas.microsoft.com/office/drawing/2014/main" id="{832C5135-84A0-1F41-ACDC-C2D59402E35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9" name="Oval 29">
                <a:extLst>
                  <a:ext uri="{FF2B5EF4-FFF2-40B4-BE49-F238E27FC236}">
                    <a16:creationId xmlns:a16="http://schemas.microsoft.com/office/drawing/2014/main" id="{EE464528-E961-7443-AA90-3AD2786E3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39693BD6-CF5E-EA4B-9ACC-96876491857D}"/>
                </a:ext>
              </a:extLst>
            </p:cNvPr>
            <p:cNvGrpSpPr/>
            <p:nvPr/>
          </p:nvGrpSpPr>
          <p:grpSpPr>
            <a:xfrm rot="19481219">
              <a:off x="2720291" y="4472610"/>
              <a:ext cx="114227" cy="262357"/>
              <a:chOff x="3075031" y="3804187"/>
              <a:chExt cx="114227" cy="262357"/>
            </a:xfrm>
          </p:grpSpPr>
          <p:cxnSp>
            <p:nvCxnSpPr>
              <p:cNvPr id="346" name="Straight Connector 11">
                <a:extLst>
                  <a:ext uri="{FF2B5EF4-FFF2-40B4-BE49-F238E27FC236}">
                    <a16:creationId xmlns:a16="http://schemas.microsoft.com/office/drawing/2014/main" id="{4B888C8B-BF32-EF44-A31A-0836DCE2B70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7" name="Oval 29">
                <a:extLst>
                  <a:ext uri="{FF2B5EF4-FFF2-40B4-BE49-F238E27FC236}">
                    <a16:creationId xmlns:a16="http://schemas.microsoft.com/office/drawing/2014/main" id="{1279E6CE-5E99-AB4B-BCAC-9AA73315D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1804B10B-6B04-F44F-AEE8-4B8034057DCB}"/>
                </a:ext>
              </a:extLst>
            </p:cNvPr>
            <p:cNvGrpSpPr/>
            <p:nvPr/>
          </p:nvGrpSpPr>
          <p:grpSpPr>
            <a:xfrm rot="6085288">
              <a:off x="3699377" y="4718696"/>
              <a:ext cx="114227" cy="262357"/>
              <a:chOff x="3075031" y="3804187"/>
              <a:chExt cx="114227" cy="262357"/>
            </a:xfrm>
          </p:grpSpPr>
          <p:cxnSp>
            <p:nvCxnSpPr>
              <p:cNvPr id="344" name="Straight Connector 11">
                <a:extLst>
                  <a:ext uri="{FF2B5EF4-FFF2-40B4-BE49-F238E27FC236}">
                    <a16:creationId xmlns:a16="http://schemas.microsoft.com/office/drawing/2014/main" id="{75C5228B-1686-3543-950B-636FB37E1A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5" name="Oval 29">
                <a:extLst>
                  <a:ext uri="{FF2B5EF4-FFF2-40B4-BE49-F238E27FC236}">
                    <a16:creationId xmlns:a16="http://schemas.microsoft.com/office/drawing/2014/main" id="{1791AC77-311D-624F-AAB1-AC4960A11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3" name="Group 312">
              <a:extLst>
                <a:ext uri="{FF2B5EF4-FFF2-40B4-BE49-F238E27FC236}">
                  <a16:creationId xmlns:a16="http://schemas.microsoft.com/office/drawing/2014/main" id="{3458378A-5414-184D-A784-E6A6492F7C60}"/>
                </a:ext>
              </a:extLst>
            </p:cNvPr>
            <p:cNvGrpSpPr/>
            <p:nvPr/>
          </p:nvGrpSpPr>
          <p:grpSpPr>
            <a:xfrm rot="7690653">
              <a:off x="3688939" y="5008882"/>
              <a:ext cx="114227" cy="262357"/>
              <a:chOff x="3075031" y="3804187"/>
              <a:chExt cx="114227" cy="262357"/>
            </a:xfrm>
          </p:grpSpPr>
          <p:cxnSp>
            <p:nvCxnSpPr>
              <p:cNvPr id="342" name="Straight Connector 11">
                <a:extLst>
                  <a:ext uri="{FF2B5EF4-FFF2-40B4-BE49-F238E27FC236}">
                    <a16:creationId xmlns:a16="http://schemas.microsoft.com/office/drawing/2014/main" id="{0D77D41F-9B6C-6C4E-8975-35C51311AD7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3" name="Oval 29">
                <a:extLst>
                  <a:ext uri="{FF2B5EF4-FFF2-40B4-BE49-F238E27FC236}">
                    <a16:creationId xmlns:a16="http://schemas.microsoft.com/office/drawing/2014/main" id="{B425C74C-0408-A648-9F10-BB9DAD241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2A5C5798-D634-4F4D-9CD5-79955C9E97CA}"/>
                </a:ext>
              </a:extLst>
            </p:cNvPr>
            <p:cNvGrpSpPr/>
            <p:nvPr/>
          </p:nvGrpSpPr>
          <p:grpSpPr>
            <a:xfrm rot="9617865">
              <a:off x="3540715" y="5261490"/>
              <a:ext cx="114227" cy="262357"/>
              <a:chOff x="3075031" y="3804187"/>
              <a:chExt cx="114227" cy="262357"/>
            </a:xfrm>
          </p:grpSpPr>
          <p:cxnSp>
            <p:nvCxnSpPr>
              <p:cNvPr id="340" name="Straight Connector 11">
                <a:extLst>
                  <a:ext uri="{FF2B5EF4-FFF2-40B4-BE49-F238E27FC236}">
                    <a16:creationId xmlns:a16="http://schemas.microsoft.com/office/drawing/2014/main" id="{2F7745E0-D1F2-6946-8837-3B234B96FAF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1" name="Oval 29">
                <a:extLst>
                  <a:ext uri="{FF2B5EF4-FFF2-40B4-BE49-F238E27FC236}">
                    <a16:creationId xmlns:a16="http://schemas.microsoft.com/office/drawing/2014/main" id="{A1BE53D5-8653-524F-ACA2-C235048E1B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5" name="Group 314">
              <a:extLst>
                <a:ext uri="{FF2B5EF4-FFF2-40B4-BE49-F238E27FC236}">
                  <a16:creationId xmlns:a16="http://schemas.microsoft.com/office/drawing/2014/main" id="{EED1AC41-2DBB-4046-A50C-C340FB7279B8}"/>
                </a:ext>
              </a:extLst>
            </p:cNvPr>
            <p:cNvGrpSpPr/>
            <p:nvPr/>
          </p:nvGrpSpPr>
          <p:grpSpPr>
            <a:xfrm rot="10800000">
              <a:off x="3279757" y="5376312"/>
              <a:ext cx="114227" cy="262357"/>
              <a:chOff x="3075031" y="3804187"/>
              <a:chExt cx="114227" cy="262357"/>
            </a:xfrm>
          </p:grpSpPr>
          <p:cxnSp>
            <p:nvCxnSpPr>
              <p:cNvPr id="338" name="Straight Connector 11">
                <a:extLst>
                  <a:ext uri="{FF2B5EF4-FFF2-40B4-BE49-F238E27FC236}">
                    <a16:creationId xmlns:a16="http://schemas.microsoft.com/office/drawing/2014/main" id="{5C33CE9C-F570-9B4F-8A6D-FC1CFDE6C02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39" name="Oval 29">
                <a:extLst>
                  <a:ext uri="{FF2B5EF4-FFF2-40B4-BE49-F238E27FC236}">
                    <a16:creationId xmlns:a16="http://schemas.microsoft.com/office/drawing/2014/main" id="{05893B0E-9B82-3141-ABD5-F8BF814096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6" name="Group 315">
              <a:extLst>
                <a:ext uri="{FF2B5EF4-FFF2-40B4-BE49-F238E27FC236}">
                  <a16:creationId xmlns:a16="http://schemas.microsoft.com/office/drawing/2014/main" id="{9443B46E-34E7-B340-A7A0-9A4472DE44F4}"/>
                </a:ext>
              </a:extLst>
            </p:cNvPr>
            <p:cNvGrpSpPr/>
            <p:nvPr/>
          </p:nvGrpSpPr>
          <p:grpSpPr>
            <a:xfrm rot="12689196">
              <a:off x="2993747" y="5390926"/>
              <a:ext cx="114227" cy="262357"/>
              <a:chOff x="3075031" y="3804187"/>
              <a:chExt cx="114227" cy="262357"/>
            </a:xfrm>
          </p:grpSpPr>
          <p:cxnSp>
            <p:nvCxnSpPr>
              <p:cNvPr id="327" name="Straight Connector 11">
                <a:extLst>
                  <a:ext uri="{FF2B5EF4-FFF2-40B4-BE49-F238E27FC236}">
                    <a16:creationId xmlns:a16="http://schemas.microsoft.com/office/drawing/2014/main" id="{F202B654-159B-F840-B979-994055B20DB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35" name="Oval 29">
                <a:extLst>
                  <a:ext uri="{FF2B5EF4-FFF2-40B4-BE49-F238E27FC236}">
                    <a16:creationId xmlns:a16="http://schemas.microsoft.com/office/drawing/2014/main" id="{8054A4CA-A739-824F-91E4-0CAE2D4D7D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30949231-4E0C-3249-8119-DBE76C2FA77A}"/>
                </a:ext>
              </a:extLst>
            </p:cNvPr>
            <p:cNvGrpSpPr/>
            <p:nvPr/>
          </p:nvGrpSpPr>
          <p:grpSpPr>
            <a:xfrm rot="14765506">
              <a:off x="2757841" y="5255228"/>
              <a:ext cx="114227" cy="262357"/>
              <a:chOff x="3075031" y="3804187"/>
              <a:chExt cx="114227" cy="262357"/>
            </a:xfrm>
          </p:grpSpPr>
          <p:cxnSp>
            <p:nvCxnSpPr>
              <p:cNvPr id="324" name="Straight Connector 11">
                <a:extLst>
                  <a:ext uri="{FF2B5EF4-FFF2-40B4-BE49-F238E27FC236}">
                    <a16:creationId xmlns:a16="http://schemas.microsoft.com/office/drawing/2014/main" id="{71199011-CFFA-BF4E-A1AC-5350B09CCC7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5" name="Oval 29">
                <a:extLst>
                  <a:ext uri="{FF2B5EF4-FFF2-40B4-BE49-F238E27FC236}">
                    <a16:creationId xmlns:a16="http://schemas.microsoft.com/office/drawing/2014/main" id="{7B32FC2B-1289-6A44-B813-80CDCC727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8" name="Group 317">
              <a:extLst>
                <a:ext uri="{FF2B5EF4-FFF2-40B4-BE49-F238E27FC236}">
                  <a16:creationId xmlns:a16="http://schemas.microsoft.com/office/drawing/2014/main" id="{E4F7BB08-CA67-0E40-9129-4101F38223D9}"/>
                </a:ext>
              </a:extLst>
            </p:cNvPr>
            <p:cNvGrpSpPr/>
            <p:nvPr/>
          </p:nvGrpSpPr>
          <p:grpSpPr>
            <a:xfrm rot="18159850">
              <a:off x="2584565" y="4731224"/>
              <a:ext cx="114227" cy="262357"/>
              <a:chOff x="3075031" y="3804187"/>
              <a:chExt cx="114227" cy="262357"/>
            </a:xfrm>
          </p:grpSpPr>
          <p:cxnSp>
            <p:nvCxnSpPr>
              <p:cNvPr id="322" name="Straight Connector 11">
                <a:extLst>
                  <a:ext uri="{FF2B5EF4-FFF2-40B4-BE49-F238E27FC236}">
                    <a16:creationId xmlns:a16="http://schemas.microsoft.com/office/drawing/2014/main" id="{5F93BAD4-7ED2-0E47-B862-AEE3F74422B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3" name="Oval 29">
                <a:extLst>
                  <a:ext uri="{FF2B5EF4-FFF2-40B4-BE49-F238E27FC236}">
                    <a16:creationId xmlns:a16="http://schemas.microsoft.com/office/drawing/2014/main" id="{F4133505-9080-2A40-824B-A328C4555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2288A089-7794-5C48-AC30-13E4412D41BA}"/>
                </a:ext>
              </a:extLst>
            </p:cNvPr>
            <p:cNvGrpSpPr/>
            <p:nvPr/>
          </p:nvGrpSpPr>
          <p:grpSpPr>
            <a:xfrm rot="16555707">
              <a:off x="2598322" y="5020210"/>
              <a:ext cx="114227" cy="262357"/>
              <a:chOff x="3075031" y="3804187"/>
              <a:chExt cx="114227" cy="262357"/>
            </a:xfrm>
          </p:grpSpPr>
          <p:cxnSp>
            <p:nvCxnSpPr>
              <p:cNvPr id="320" name="Straight Connector 11">
                <a:extLst>
                  <a:ext uri="{FF2B5EF4-FFF2-40B4-BE49-F238E27FC236}">
                    <a16:creationId xmlns:a16="http://schemas.microsoft.com/office/drawing/2014/main" id="{7207D2C6-45B4-8640-A4C3-EA3C4D8F449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37282" y="3890156"/>
                <a:ext cx="51976" cy="176388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1" name="Oval 29">
                <a:extLst>
                  <a:ext uri="{FF2B5EF4-FFF2-40B4-BE49-F238E27FC236}">
                    <a16:creationId xmlns:a16="http://schemas.microsoft.com/office/drawing/2014/main" id="{404A6E4A-09EF-B44C-A7F6-795D58153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031" y="3804187"/>
                <a:ext cx="90488" cy="8731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354" name="Up Arrow 353" descr="A grey arrow pointing right. ">
            <a:extLst>
              <a:ext uri="{FF2B5EF4-FFF2-40B4-BE49-F238E27FC236}">
                <a16:creationId xmlns:a16="http://schemas.microsoft.com/office/drawing/2014/main" id="{56707185-6051-8E43-91D6-15DE2B08FF24}"/>
              </a:ext>
            </a:extLst>
          </p:cNvPr>
          <p:cNvSpPr/>
          <p:nvPr/>
        </p:nvSpPr>
        <p:spPr>
          <a:xfrm rot="5400000">
            <a:off x="10192574" y="5281610"/>
            <a:ext cx="187288" cy="322268"/>
          </a:xfrm>
          <a:prstGeom prst="up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Connector 29" descr="A red line making up half of a red cross. ">
            <a:extLst>
              <a:ext uri="{FF2B5EF4-FFF2-40B4-BE49-F238E27FC236}">
                <a16:creationId xmlns:a16="http://schemas.microsoft.com/office/drawing/2014/main" id="{A5C3F9CA-32CF-7842-B9A4-E2684699B0AF}"/>
              </a:ext>
            </a:extLst>
          </p:cNvPr>
          <p:cNvCxnSpPr>
            <a:cxnSpLocks/>
          </p:cNvCxnSpPr>
          <p:nvPr/>
        </p:nvCxnSpPr>
        <p:spPr>
          <a:xfrm flipH="1" flipV="1">
            <a:off x="10837931" y="5193154"/>
            <a:ext cx="789139" cy="50986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 descr="A red line making up half of a red cross. ">
            <a:extLst>
              <a:ext uri="{FF2B5EF4-FFF2-40B4-BE49-F238E27FC236}">
                <a16:creationId xmlns:a16="http://schemas.microsoft.com/office/drawing/2014/main" id="{C8C0BD45-A404-CC42-A7EF-21D9F6277115}"/>
              </a:ext>
            </a:extLst>
          </p:cNvPr>
          <p:cNvCxnSpPr>
            <a:cxnSpLocks/>
          </p:cNvCxnSpPr>
          <p:nvPr/>
        </p:nvCxnSpPr>
        <p:spPr>
          <a:xfrm flipV="1">
            <a:off x="10965279" y="5095460"/>
            <a:ext cx="498953" cy="7263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088DC33-6F61-0C46-88C5-507F37A5B965}"/>
              </a:ext>
            </a:extLst>
          </p:cNvPr>
          <p:cNvSpPr txBox="1"/>
          <p:nvPr/>
        </p:nvSpPr>
        <p:spPr>
          <a:xfrm>
            <a:off x="476583" y="4242003"/>
            <a:ext cx="1266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Vaccination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111AFD-EECA-8240-8CF5-FD7FF7569CA0}"/>
              </a:ext>
            </a:extLst>
          </p:cNvPr>
          <p:cNvSpPr txBox="1"/>
          <p:nvPr/>
        </p:nvSpPr>
        <p:spPr>
          <a:xfrm>
            <a:off x="1653436" y="5060515"/>
            <a:ext cx="61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days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BABAC5C5-29CA-D044-98D7-E8A2AF64A5A1}"/>
              </a:ext>
            </a:extLst>
          </p:cNvPr>
          <p:cNvSpPr txBox="1"/>
          <p:nvPr/>
        </p:nvSpPr>
        <p:spPr>
          <a:xfrm>
            <a:off x="3283907" y="5075129"/>
            <a:ext cx="785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weeks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6EEE2010-27DC-874C-B866-60498BE1FEBD}"/>
              </a:ext>
            </a:extLst>
          </p:cNvPr>
          <p:cNvSpPr txBox="1"/>
          <p:nvPr/>
        </p:nvSpPr>
        <p:spPr>
          <a:xfrm>
            <a:off x="6931069" y="5077217"/>
            <a:ext cx="865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 week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470791BB-A323-9A4E-B793-A6E2A9F58ADB}"/>
              </a:ext>
            </a:extLst>
          </p:cNvPr>
          <p:cNvSpPr txBox="1"/>
          <p:nvPr/>
        </p:nvSpPr>
        <p:spPr>
          <a:xfrm>
            <a:off x="10039611" y="5016675"/>
            <a:ext cx="61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days</a:t>
            </a:r>
          </a:p>
        </p:txBody>
      </p:sp>
      <p:grpSp>
        <p:nvGrpSpPr>
          <p:cNvPr id="336" name="Group 335" descr="An illustration of coronavirus spike protein. ">
            <a:extLst>
              <a:ext uri="{FF2B5EF4-FFF2-40B4-BE49-F238E27FC236}">
                <a16:creationId xmlns:a16="http://schemas.microsoft.com/office/drawing/2014/main" id="{B59D794A-68D4-224C-8441-E1B909E75F35}"/>
              </a:ext>
            </a:extLst>
          </p:cNvPr>
          <p:cNvGrpSpPr/>
          <p:nvPr/>
        </p:nvGrpSpPr>
        <p:grpSpPr>
          <a:xfrm rot="13854552">
            <a:off x="5008736" y="5155355"/>
            <a:ext cx="114227" cy="262357"/>
            <a:chOff x="3075031" y="3804187"/>
            <a:chExt cx="114227" cy="262357"/>
          </a:xfrm>
        </p:grpSpPr>
        <p:cxnSp>
          <p:nvCxnSpPr>
            <p:cNvPr id="361" name="Straight Connector 11">
              <a:extLst>
                <a:ext uri="{FF2B5EF4-FFF2-40B4-BE49-F238E27FC236}">
                  <a16:creationId xmlns:a16="http://schemas.microsoft.com/office/drawing/2014/main" id="{FA89D7BA-D3E6-364E-AE91-C22999841F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2" name="Oval 29">
              <a:extLst>
                <a:ext uri="{FF2B5EF4-FFF2-40B4-BE49-F238E27FC236}">
                  <a16:creationId xmlns:a16="http://schemas.microsoft.com/office/drawing/2014/main" id="{72FCBDA3-CCF3-974E-A646-3A4380004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356" name="Group 355" descr="An illustration of coronavirus spike protein. ">
            <a:extLst>
              <a:ext uri="{FF2B5EF4-FFF2-40B4-BE49-F238E27FC236}">
                <a16:creationId xmlns:a16="http://schemas.microsoft.com/office/drawing/2014/main" id="{E4C29C52-8F7A-D34F-AE49-B2041DDD1785}"/>
              </a:ext>
            </a:extLst>
          </p:cNvPr>
          <p:cNvGrpSpPr/>
          <p:nvPr/>
        </p:nvGrpSpPr>
        <p:grpSpPr>
          <a:xfrm rot="20794183">
            <a:off x="5188208" y="5484507"/>
            <a:ext cx="114227" cy="262357"/>
            <a:chOff x="3075031" y="3804187"/>
            <a:chExt cx="114227" cy="262357"/>
          </a:xfrm>
        </p:grpSpPr>
        <p:cxnSp>
          <p:nvCxnSpPr>
            <p:cNvPr id="357" name="Straight Connector 11">
              <a:extLst>
                <a:ext uri="{FF2B5EF4-FFF2-40B4-BE49-F238E27FC236}">
                  <a16:creationId xmlns:a16="http://schemas.microsoft.com/office/drawing/2014/main" id="{6C142AD4-F363-E94F-AFB6-00F450E3CA8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37282" y="3890156"/>
              <a:ext cx="51976" cy="176388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" name="Oval 29">
              <a:extLst>
                <a:ext uri="{FF2B5EF4-FFF2-40B4-BE49-F238E27FC236}">
                  <a16:creationId xmlns:a16="http://schemas.microsoft.com/office/drawing/2014/main" id="{975965FD-C5C2-944F-9A90-58F615B57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031" y="3804187"/>
              <a:ext cx="90488" cy="873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9" name="Straight Connector 8" descr="A vertical splitting a rectangle in half. ">
            <a:extLst>
              <a:ext uri="{FF2B5EF4-FFF2-40B4-BE49-F238E27FC236}">
                <a16:creationId xmlns:a16="http://schemas.microsoft.com/office/drawing/2014/main" id="{D37D5C04-4F29-C449-94A0-0CD72CFCD2CD}"/>
              </a:ext>
            </a:extLst>
          </p:cNvPr>
          <p:cNvCxnSpPr/>
          <p:nvPr/>
        </p:nvCxnSpPr>
        <p:spPr>
          <a:xfrm>
            <a:off x="5837129" y="4208745"/>
            <a:ext cx="0" cy="1853852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>
            <a:extLst>
              <a:ext uri="{FF2B5EF4-FFF2-40B4-BE49-F238E27FC236}">
                <a16:creationId xmlns:a16="http://schemas.microsoft.com/office/drawing/2014/main" id="{953236FB-27C6-E74E-9352-CA1CF4B8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9" y="-18565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do COVID19 vaccines </a:t>
            </a:r>
            <a:br>
              <a:rPr lang="en-US" b="1" dirty="0"/>
            </a:br>
            <a:r>
              <a:rPr lang="en-US" b="1" dirty="0"/>
              <a:t>stimulate an immune response?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1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779E3D-B544-8A4C-BD6E-158F75F3AD25}"/>
              </a:ext>
            </a:extLst>
          </p:cNvPr>
          <p:cNvSpPr txBox="1"/>
          <p:nvPr/>
        </p:nvSpPr>
        <p:spPr>
          <a:xfrm>
            <a:off x="297628" y="155037"/>
            <a:ext cx="493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Some conclusions and considerations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394152-C66D-0A4F-9BDD-984FC8AC1BBE}"/>
              </a:ext>
            </a:extLst>
          </p:cNvPr>
          <p:cNvSpPr txBox="1"/>
          <p:nvPr/>
        </p:nvSpPr>
        <p:spPr>
          <a:xfrm>
            <a:off x="335206" y="737174"/>
            <a:ext cx="11272894" cy="58323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Oxford vaccine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Is a protein shell from a harmless adenovirus into which synthetic DNA coding for coronavirus spike protein is added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Is highly purified virus particles without contaminants or additional chemicals (except possibly a harmless preservative)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Synthetic DNA from the vaccine persists briefly in the cell nucleus then the cell dies and the DNA is digested by enzymes</a:t>
            </a: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RNA vaccines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Are made of synthetic RNA coding for coronavirus spike proteins surrounded by a synthetic fatty coat (like our cell membranes)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Are highly purified fatty particles without contaminants, containing small amounts of polyethylene glycol, a harmless chemical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Coronavirus RNA persists briefly in the cell cytoplasm and is then naturally degraded by enzymes within hours</a:t>
            </a:r>
          </a:p>
          <a:p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Other 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Unlike previous generations of vaccines that are contaminated with other proteins (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</a:rPr>
              <a:t>eg.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 egg proteins in influenza vaccines) </a:t>
            </a:r>
          </a:p>
          <a:p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or mixed with adjuvants such as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</a:rPr>
              <a:t>aluminium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 salts, or preservatives containing traces of mercury, these COVID19 vaccines are clean. </a:t>
            </a:r>
          </a:p>
          <a:p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There is no known mechanism by which vaccine RNA can interfere with our own genetic code, and there is no evidence from </a:t>
            </a:r>
          </a:p>
          <a:p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animal studies or clinical trials (where they exist) that this can occur. </a:t>
            </a:r>
          </a:p>
          <a:p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There is no known mechanism by which DNA introduced into the cell by an adenovirus can interfere with our own genetic </a:t>
            </a:r>
          </a:p>
          <a:p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information, and natural adenovirus infections are commonplace and harmless.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88197B-0A00-2F4C-A112-D1BA832BC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93543"/>
            <a:ext cx="10515600" cy="1325563"/>
          </a:xfrm>
        </p:spPr>
        <p:txBody>
          <a:bodyPr/>
          <a:lstStyle/>
          <a:p>
            <a:r>
              <a:rPr lang="en-US" b="1" dirty="0"/>
              <a:t>Some conclusions and considerations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1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 algn="l">
          <a:defRPr b="1"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754</Words>
  <Application>Microsoft Macintosh PowerPoint</Application>
  <PresentationFormat>Widescreen</PresentationFormat>
  <Paragraphs>173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An introduction to the biology behind COVID19 vaccines </vt:lpstr>
      <vt:lpstr>What do nucleic acids  (DNA and RNA) do? </vt:lpstr>
      <vt:lpstr>How do viruses work? </vt:lpstr>
      <vt:lpstr>What kind of coronavirus  vaccines have we made? </vt:lpstr>
      <vt:lpstr>How do COVID19 vaccines  stimulate an immune response? </vt:lpstr>
      <vt:lpstr>Some conclusions and considerations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Emma Jackson</cp:lastModifiedBy>
  <cp:revision>98</cp:revision>
  <cp:lastPrinted>2020-12-02T11:54:33Z</cp:lastPrinted>
  <dcterms:created xsi:type="dcterms:W3CDTF">2020-11-29T09:11:11Z</dcterms:created>
  <dcterms:modified xsi:type="dcterms:W3CDTF">2021-03-25T16:45:42Z</dcterms:modified>
</cp:coreProperties>
</file>