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334" r:id="rId6"/>
    <p:sldId id="340" r:id="rId7"/>
    <p:sldId id="342" r:id="rId8"/>
    <p:sldId id="336" r:id="rId9"/>
    <p:sldId id="335" r:id="rId10"/>
    <p:sldId id="338" r:id="rId11"/>
    <p:sldId id="258" r:id="rId12"/>
    <p:sldId id="259" r:id="rId13"/>
    <p:sldId id="339" r:id="rId14"/>
    <p:sldId id="260" r:id="rId15"/>
    <p:sldId id="261" r:id="rId16"/>
  </p:sldIdLst>
  <p:sldSz cx="18288000" cy="10287000"/>
  <p:notesSz cx="6858000" cy="9144000"/>
  <p:embeddedFontLst>
    <p:embeddedFont>
      <p:font typeface="Canva Sans" panose="020B0604020202020204" charset="0"/>
      <p:regular r:id="rId18"/>
    </p:embeddedFont>
    <p:embeddedFont>
      <p:font typeface="Canva Sans Bold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EB2"/>
    <a:srgbClr val="B11D1D"/>
    <a:srgbClr val="EEECE1"/>
    <a:srgbClr val="800080"/>
    <a:srgbClr val="508CBD"/>
    <a:srgbClr val="CC99FF"/>
    <a:srgbClr val="749CC4"/>
    <a:srgbClr val="C42525"/>
    <a:srgbClr val="BE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66223" autoAdjust="0"/>
  </p:normalViewPr>
  <p:slideViewPr>
    <p:cSldViewPr>
      <p:cViewPr varScale="1">
        <p:scale>
          <a:sx n="49" d="100"/>
          <a:sy n="49" d="100"/>
        </p:scale>
        <p:origin x="19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luca Fabiano" userId="3e052566-0fc8-4d9c-bdb2-3f975a76c3e1" providerId="ADAL" clId="{F49F3920-D566-42F5-A29D-C8BE27B5C094}"/>
    <pc:docChg chg="modSld">
      <pc:chgData name="Gianluca Fabiano" userId="3e052566-0fc8-4d9c-bdb2-3f975a76c3e1" providerId="ADAL" clId="{F49F3920-D566-42F5-A29D-C8BE27B5C094}" dt="2025-11-13T10:46:04.720" v="0" actId="1076"/>
      <pc:docMkLst>
        <pc:docMk/>
      </pc:docMkLst>
      <pc:sldChg chg="modSp mod">
        <pc:chgData name="Gianluca Fabiano" userId="3e052566-0fc8-4d9c-bdb2-3f975a76c3e1" providerId="ADAL" clId="{F49F3920-D566-42F5-A29D-C8BE27B5C094}" dt="2025-11-13T10:46:04.720" v="0" actId="1076"/>
        <pc:sldMkLst>
          <pc:docMk/>
          <pc:sldMk cId="574601982" sldId="339"/>
        </pc:sldMkLst>
        <pc:grpChg chg="mod">
          <ac:chgData name="Gianluca Fabiano" userId="3e052566-0fc8-4d9c-bdb2-3f975a76c3e1" providerId="ADAL" clId="{F49F3920-D566-42F5-A29D-C8BE27B5C094}" dt="2025-11-13T10:46:04.720" v="0" actId="1076"/>
          <ac:grpSpMkLst>
            <pc:docMk/>
            <pc:sldMk cId="574601982" sldId="339"/>
            <ac:grpSpMk id="9" creationId="{F0A17E17-ED6F-9D85-E6ED-320B5C8FFCAE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83-459B-A325-AC18B07F352D}"/>
              </c:ext>
            </c:extLst>
          </c:dPt>
          <c:cat>
            <c:strRef>
              <c:f>Sheet1!$A$5:$A$6</c:f>
              <c:strCache>
                <c:ptCount val="2"/>
                <c:pt idx="0">
                  <c:v>Source-CPRD</c:v>
                </c:pt>
                <c:pt idx="1">
                  <c:v>OMOP</c:v>
                </c:pt>
              </c:strCache>
            </c:strRef>
          </c:cat>
          <c:val>
            <c:numRef>
              <c:f>Sheet1!$B$5:$B$6</c:f>
              <c:numCache>
                <c:formatCode>General</c:formatCode>
                <c:ptCount val="2"/>
                <c:pt idx="0">
                  <c:v>23106</c:v>
                </c:pt>
                <c:pt idx="1">
                  <c:v>22900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83-459B-A325-AC18B07F3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-27"/>
        <c:axId val="1966657552"/>
        <c:axId val="1192430784"/>
      </c:barChart>
      <c:catAx>
        <c:axId val="196665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nva Sans" panose="020B0604020202020204" charset="0"/>
                <a:ea typeface="+mn-ea"/>
                <a:cs typeface="+mn-cs"/>
              </a:defRPr>
            </a:pPr>
            <a:endParaRPr lang="en-US"/>
          </a:p>
        </c:txPr>
        <c:crossAx val="1192430784"/>
        <c:crosses val="autoZero"/>
        <c:auto val="1"/>
        <c:lblAlgn val="ctr"/>
        <c:lblOffset val="100"/>
        <c:noMultiLvlLbl val="0"/>
      </c:catAx>
      <c:valAx>
        <c:axId val="11924307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va Sans" panose="020B0604020202020204" charset="0"/>
                <a:ea typeface="+mn-ea"/>
                <a:cs typeface="+mn-cs"/>
              </a:defRPr>
            </a:pPr>
            <a:endParaRPr lang="en-US"/>
          </a:p>
        </c:txPr>
        <c:crossAx val="196665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nva Sans" panose="020B060402020202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Sheet1!$H$29</c:f>
              <c:strCache>
                <c:ptCount val="1"/>
                <c:pt idx="0">
                  <c:v>Source-CPRD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va Sans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Sheet1!$G$30:$G$32</c:f>
              <c:strCache>
                <c:ptCount val="3"/>
                <c:pt idx="0">
                  <c:v>NHNV</c:v>
                </c:pt>
                <c:pt idx="1">
                  <c:v>Hip</c:v>
                </c:pt>
                <c:pt idx="2">
                  <c:v>Vertebra</c:v>
                </c:pt>
              </c:strCache>
            </c:strRef>
          </c:cat>
          <c:val>
            <c:numRef>
              <c:f>Sheet1!$H$30:$H$32</c:f>
              <c:numCache>
                <c:formatCode>0.0%</c:formatCode>
                <c:ptCount val="3"/>
                <c:pt idx="0">
                  <c:v>0.78900000000000003</c:v>
                </c:pt>
                <c:pt idx="1">
                  <c:v>0.13900000000000001</c:v>
                </c:pt>
                <c:pt idx="2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6-4868-8BB1-1D0042583436}"/>
            </c:ext>
          </c:extLst>
        </c:ser>
        <c:ser>
          <c:idx val="1"/>
          <c:order val="1"/>
          <c:tx>
            <c:strRef>
              <c:f>Sheet1!$I$29</c:f>
              <c:strCache>
                <c:ptCount val="1"/>
                <c:pt idx="0">
                  <c:v>OMOP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va Sans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Sheet1!$G$30:$G$32</c:f>
              <c:strCache>
                <c:ptCount val="3"/>
                <c:pt idx="0">
                  <c:v>NHNV</c:v>
                </c:pt>
                <c:pt idx="1">
                  <c:v>Hip</c:v>
                </c:pt>
                <c:pt idx="2">
                  <c:v>Vertebra</c:v>
                </c:pt>
              </c:strCache>
            </c:strRef>
          </c:cat>
          <c:val>
            <c:numRef>
              <c:f>Sheet1!$I$30:$I$32</c:f>
              <c:numCache>
                <c:formatCode>0.0%</c:formatCode>
                <c:ptCount val="3"/>
                <c:pt idx="0">
                  <c:v>0.78600000000000003</c:v>
                </c:pt>
                <c:pt idx="1">
                  <c:v>0.14000000000000001</c:v>
                </c:pt>
                <c:pt idx="2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6-4868-8BB1-1D004258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229971280"/>
        <c:axId val="1229969840"/>
      </c:barChart>
      <c:catAx>
        <c:axId val="122997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va Sans" panose="020B0604020202020204" charset="0"/>
                <a:ea typeface="+mn-ea"/>
                <a:cs typeface="+mn-cs"/>
              </a:defRPr>
            </a:pPr>
            <a:endParaRPr lang="en-US"/>
          </a:p>
        </c:txPr>
        <c:crossAx val="1229969840"/>
        <c:crosses val="autoZero"/>
        <c:auto val="1"/>
        <c:lblAlgn val="ctr"/>
        <c:lblOffset val="100"/>
        <c:noMultiLvlLbl val="0"/>
      </c:catAx>
      <c:valAx>
        <c:axId val="122996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va Sans" panose="020B0604020202020204" charset="0"/>
                <a:ea typeface="+mn-ea"/>
                <a:cs typeface="+mn-cs"/>
              </a:defRPr>
            </a:pPr>
            <a:endParaRPr lang="en-US"/>
          </a:p>
        </c:txPr>
        <c:crossAx val="122997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va Sans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Canva Sans" panose="020B060402020202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5EF85-8B73-478F-995D-16B4F6F66172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68F0-BCBB-4692-8EC1-F6153B2C3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0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Real-world data (RWD) come from diverse sources including electronic health records, administrative databases, registries, and patient-generated data.</a:t>
            </a:r>
          </a:p>
          <a:p>
            <a:pPr marL="171450" indent="-171450">
              <a:buFontTx/>
              <a:buChar char="-"/>
            </a:pPr>
            <a:r>
              <a:rPr lang="en-GB" dirty="0"/>
              <a:t>RWD provide evidence on effectiveness, safety, and utilisation, offering insight into real-world clinical practice to complement trial data</a:t>
            </a:r>
          </a:p>
          <a:p>
            <a:pPr marL="171450" indent="-171450">
              <a:buFontTx/>
              <a:buChar char="-"/>
            </a:pPr>
            <a:r>
              <a:rPr lang="en-GB" dirty="0"/>
              <a:t>RWD are increasingly used by regulatory agencies and HTA bodies to support decision-making.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8CC6F-9FE5-4E59-A534-79CE0DE37F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30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RWD analyses typically require data access approval, individual-level data is transferred to the analyst, who then start understanding of data structure, data cleaning, and bespoke code development.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Different data sources often record the same information using different structure and terminology.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As a result, every time we want to replicate our analysis, our analytical code must be adapted or rewritten, creating a process that is slow, costly, and lacks transparency.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F68F0-BCBB-4692-8EC1-F6153B2C31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8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Common Data Models (CDMs) address these issues by mapping datasets into a standardised shared structure and terminology.</a:t>
            </a:r>
          </a:p>
          <a:p>
            <a:pPr marL="171450" indent="-171450">
              <a:buFontTx/>
              <a:buChar char="-"/>
            </a:pPr>
            <a:r>
              <a:rPr lang="en-GB" dirty="0"/>
              <a:t>CDMs enable federated analyses, where a single analytical code—written for the CDM—is executed locally by data partners.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data remain on site; only aggregate results are shared.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approach allows faster, more efficient, and more scalable analyses across multiple RWD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F68F0-BCBB-4692-8EC1-F6153B2C31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3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The OMOP Common Data Model, developed by OHDSI in 2014, provides both syntactic interoperability (common data tables, for example demographics and clinical events) and semantic interoperability (standardised vocabularies).</a:t>
            </a:r>
          </a:p>
          <a:p>
            <a:pPr marL="171450" indent="-171450">
              <a:buFontTx/>
              <a:buChar char="-"/>
            </a:pPr>
            <a:r>
              <a:rPr lang="en-GB" dirty="0"/>
              <a:t>Also, the original source variables are retained for traceability.</a:t>
            </a:r>
          </a:p>
          <a:p>
            <a:pPr marL="171450" indent="-171450">
              <a:buFontTx/>
              <a:buChar char="-"/>
            </a:pPr>
            <a:r>
              <a:rPr lang="en-GB" dirty="0"/>
              <a:t>OMOP includes a health economics table, however administrative data in Europe typically do not contain direct cost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F68F0-BCBB-4692-8EC1-F6153B2C31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7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OMOP is widely adopted across Europe and the UK.</a:t>
            </a:r>
          </a:p>
          <a:p>
            <a:pPr marL="171450" indent="-171450">
              <a:buFontTx/>
              <a:buChar char="-"/>
            </a:pPr>
            <a:r>
              <a:rPr lang="en-GB" dirty="0"/>
              <a:t>For example, the EHDEN initiative mapped over 850 million records from 29 countries to OMOP.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DARWIN EU network uses OMOP to generate reliable real-world evidence for regulators.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NHS in England is also adopting OMOP for its Secure Data Environment.</a:t>
            </a:r>
          </a:p>
          <a:p>
            <a:pPr marL="171450" indent="-171450">
              <a:buFontTx/>
              <a:buChar char="-"/>
            </a:pPr>
            <a:r>
              <a:rPr lang="en-GB" dirty="0"/>
              <a:t>So far, OMOP has enabled rapid, high-quality evidence generation, especially during COVID-19.</a:t>
            </a:r>
            <a:br>
              <a:rPr lang="en-GB" dirty="0"/>
            </a:br>
            <a:r>
              <a:rPr lang="en-GB" dirty="0"/>
              <a:t>However, most studies are in the field of pharmacoepidemiology and health economics applications remain underdeveloped.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F68F0-BCBB-4692-8EC1-F6153B2C31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228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This study is part of our broader effort by our team to implement OMOP-based RWD analyses.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Last year, we conducted multi-country distributed analyses estimating healthcare resource use (HCRU) and costs in primary and secondary care in six European countries.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Before scaling up to wider health economics applications, we need to confirm that OMOP-mapped data yield accurate estimates and that nothing is “lost in translation”.</a:t>
            </a:r>
          </a:p>
          <a:p>
            <a:pPr marL="171450" indent="-171450">
              <a:buFontTx/>
              <a:buChar char="-"/>
            </a:pPr>
            <a:r>
              <a:rPr lang="en-GB" dirty="0"/>
              <a:t>Here, we focus on the UK and compare primary care HCRU and costs derived from OMOP-mapped CPRD data versus the original source dataset to assess how accurate these estimates are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F68F0-BCBB-4692-8EC1-F6153B2C31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Retrospective cohort study of women with a first fragility fracture.</a:t>
            </a:r>
          </a:p>
          <a:p>
            <a:pPr marL="171450" indent="-171450">
              <a:buFontTx/>
              <a:buChar char="-"/>
            </a:pPr>
            <a:r>
              <a:rPr lang="en-GB" dirty="0"/>
              <a:t>We examined primary care encounters, focusing on frequency and </a:t>
            </a:r>
            <a:r>
              <a:rPr lang="en-GB" b="1" dirty="0"/>
              <a:t>specialty</a:t>
            </a:r>
            <a:r>
              <a:rPr lang="en-GB" dirty="0"/>
              <a:t> of provider (e.g. GP, nurse).</a:t>
            </a:r>
          </a:p>
          <a:p>
            <a:pPr marL="171450" indent="-171450">
              <a:buFontTx/>
              <a:buChar char="-"/>
            </a:pPr>
            <a:r>
              <a:rPr lang="en-GB" dirty="0"/>
              <a:t>Two-year follow-up.</a:t>
            </a:r>
          </a:p>
          <a:p>
            <a:pPr marL="171450" indent="-171450">
              <a:buFontTx/>
              <a:buChar char="-"/>
            </a:pPr>
            <a:r>
              <a:rPr lang="en-GB" dirty="0"/>
              <a:t>Comparison of results between source CPRD data and OMOP-mapped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F68F0-BCBB-4692-8EC1-F6153B2C31E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2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Outer circle source CPRD </a:t>
            </a:r>
            <a:r>
              <a:rPr lang="en-GB" dirty="0" err="1"/>
              <a:t>spelcialty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Inner circle OMOP standard specialties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F68F0-BCBB-4692-8EC1-F6153B2C31E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2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We are currently refining mappings for clinical specialties lacking standard equivalents and have identified existing OMOP codes that can be implemented—an easier improvement than expanding vocabularies.</a:t>
            </a:r>
            <a:br>
              <a:rPr lang="en-GB" dirty="0"/>
            </a:br>
            <a:r>
              <a:rPr lang="en-GB" dirty="0"/>
              <a:t>- Overall, CDMs enhance transparency, speed, and reproducibility of health economic analyses, supporting more efficient evidence generation from RWD.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F68F0-BCBB-4692-8EC1-F6153B2C31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71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46.png"/><Relationship Id="rId4" Type="http://schemas.openxmlformats.org/officeDocument/2006/relationships/image" Target="../media/image44.sv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svg"/><Relationship Id="rId3" Type="http://schemas.openxmlformats.org/officeDocument/2006/relationships/image" Target="../media/image21.pn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22.sv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9.jpeg"/><Relationship Id="rId5" Type="http://schemas.openxmlformats.org/officeDocument/2006/relationships/image" Target="../media/image11.sv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11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1.svg"/><Relationship Id="rId7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25595"/>
            <a:ext cx="1481097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GB" sz="5000" spc="185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Validation of Primary Care Resource Use and Costs in OMOP-Mapped vs. Source CPRD </a:t>
            </a:r>
            <a:r>
              <a:rPr lang="en-GB" sz="5000" spc="185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Aurum</a:t>
            </a:r>
            <a:r>
              <a:rPr lang="en-GB" sz="5000" spc="185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Data</a:t>
            </a:r>
            <a:endParaRPr lang="en-US" sz="5000" spc="185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12495190" y="4494188"/>
            <a:ext cx="10287000" cy="1298623"/>
          </a:xfrm>
          <a:custGeom>
            <a:avLst/>
            <a:gdLst/>
            <a:ahLst/>
            <a:cxnLst/>
            <a:rect l="l" t="t" r="r" b="b"/>
            <a:pathLst>
              <a:path w="11520040" h="1298623">
                <a:moveTo>
                  <a:pt x="0" y="0"/>
                </a:moveTo>
                <a:lnTo>
                  <a:pt x="11520040" y="0"/>
                </a:lnTo>
                <a:lnTo>
                  <a:pt x="11520040" y="1298623"/>
                </a:lnTo>
                <a:lnTo>
                  <a:pt x="0" y="129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11" r="-555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7124339" y="904546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3798757" y="904546"/>
            <a:ext cx="3190620" cy="1028700"/>
          </a:xfrm>
          <a:custGeom>
            <a:avLst/>
            <a:gdLst/>
            <a:ahLst/>
            <a:cxnLst/>
            <a:rect l="l" t="t" r="r" b="b"/>
            <a:pathLst>
              <a:path w="3190620" h="1028700">
                <a:moveTo>
                  <a:pt x="0" y="0"/>
                </a:moveTo>
                <a:lnTo>
                  <a:pt x="3190620" y="0"/>
                </a:lnTo>
                <a:lnTo>
                  <a:pt x="319062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28700" y="7058820"/>
            <a:ext cx="14123093" cy="46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0"/>
              </a:lnSpc>
              <a:spcBef>
                <a:spcPct val="0"/>
              </a:spcBef>
            </a:pPr>
            <a:r>
              <a:rPr lang="en-US" sz="2778" b="1" spc="22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G. Fabiano</a:t>
            </a:r>
            <a:r>
              <a:rPr lang="en-US" sz="2778" spc="22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N. Njuki, X. Chen, A. Delmestri, R. Pinedo-Villanueva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854274"/>
            <a:ext cx="16230600" cy="41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0"/>
              </a:lnSpc>
              <a:spcBef>
                <a:spcPct val="0"/>
              </a:spcBef>
            </a:pPr>
            <a:r>
              <a:rPr lang="en-US" sz="2450" i="1" spc="200" dirty="0">
                <a:solidFill>
                  <a:srgbClr val="000000"/>
                </a:solidFill>
                <a:latin typeface="Canva Sans"/>
              </a:rPr>
              <a:t>University of Oxford, UK</a:t>
            </a:r>
            <a:endParaRPr 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CB13A10-F65B-22F0-BF73-DB6C5EA8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742"/>
          <a:stretch>
            <a:fillRect/>
          </a:stretch>
        </p:blipFill>
        <p:spPr>
          <a:xfrm>
            <a:off x="9144001" y="2135332"/>
            <a:ext cx="9059098" cy="61323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97E437-C59E-0B26-3FBC-D0B5BFC243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742"/>
          <a:stretch>
            <a:fillRect/>
          </a:stretch>
        </p:blipFill>
        <p:spPr>
          <a:xfrm>
            <a:off x="84903" y="2135332"/>
            <a:ext cx="9059098" cy="613236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80D3E6C0-F548-A43A-E566-B65796862205}"/>
              </a:ext>
            </a:extLst>
          </p:cNvPr>
          <p:cNvSpPr txBox="1"/>
          <p:nvPr/>
        </p:nvSpPr>
        <p:spPr>
          <a:xfrm>
            <a:off x="639612" y="402887"/>
            <a:ext cx="14810973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b="1" spc="129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RESULTS: HCRU and Costs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A17E17-ED6F-9D85-E6ED-320B5C8FFCAE}"/>
              </a:ext>
            </a:extLst>
          </p:cNvPr>
          <p:cNvGrpSpPr/>
          <p:nvPr/>
        </p:nvGrpSpPr>
        <p:grpSpPr>
          <a:xfrm>
            <a:off x="7094044" y="8281479"/>
            <a:ext cx="4099912" cy="738664"/>
            <a:chOff x="4222828" y="9226034"/>
            <a:chExt cx="4099912" cy="73866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165715-49F6-9264-A6C8-265340D3B15A}"/>
                </a:ext>
              </a:extLst>
            </p:cNvPr>
            <p:cNvCxnSpPr/>
            <p:nvPr/>
          </p:nvCxnSpPr>
          <p:spPr>
            <a:xfrm>
              <a:off x="5943600" y="9410700"/>
              <a:ext cx="609600" cy="0"/>
            </a:xfrm>
            <a:prstGeom prst="line">
              <a:avLst/>
            </a:prstGeom>
            <a:ln w="57150">
              <a:solidFill>
                <a:srgbClr val="B1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EE2C466-8CEC-B3FA-F5C2-0069A1460360}"/>
                </a:ext>
              </a:extLst>
            </p:cNvPr>
            <p:cNvCxnSpPr/>
            <p:nvPr/>
          </p:nvCxnSpPr>
          <p:spPr>
            <a:xfrm>
              <a:off x="5943600" y="9766316"/>
              <a:ext cx="609600" cy="0"/>
            </a:xfrm>
            <a:prstGeom prst="line">
              <a:avLst/>
            </a:prstGeom>
            <a:ln w="57150">
              <a:solidFill>
                <a:srgbClr val="3F7E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53C64E-7441-6E3B-6439-186A0557EE47}"/>
                </a:ext>
              </a:extLst>
            </p:cNvPr>
            <p:cNvSpPr txBox="1"/>
            <p:nvPr/>
          </p:nvSpPr>
          <p:spPr>
            <a:xfrm>
              <a:off x="4222828" y="9410700"/>
              <a:ext cx="1757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nva Sans" panose="020B0604020202020204" charset="0"/>
                </a:rPr>
                <a:t>Data Source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960166-E032-8072-159E-3C531C4E0963}"/>
                </a:ext>
              </a:extLst>
            </p:cNvPr>
            <p:cNvSpPr txBox="1"/>
            <p:nvPr/>
          </p:nvSpPr>
          <p:spPr>
            <a:xfrm>
              <a:off x="6559296" y="9226034"/>
              <a:ext cx="1757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nva Sans" panose="020B0604020202020204" charset="0"/>
                </a:rPr>
                <a:t>Source-CPRD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2270DF-3A26-E1CA-E130-0B0ED0F09913}"/>
                </a:ext>
              </a:extLst>
            </p:cNvPr>
            <p:cNvSpPr txBox="1"/>
            <p:nvPr/>
          </p:nvSpPr>
          <p:spPr>
            <a:xfrm>
              <a:off x="6565392" y="9595366"/>
              <a:ext cx="1757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nva Sans" panose="020B0604020202020204" charset="0"/>
                </a:rPr>
                <a:t>OMOP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60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219032B-D19A-E9E0-BC40-4E284A3A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04803">
            <a:off x="736203" y="669777"/>
            <a:ext cx="8603634" cy="8603634"/>
          </a:xfrm>
          <a:prstGeom prst="rect">
            <a:avLst/>
          </a:prstGeom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id="{FBA468EF-0BBB-773D-D7E8-61ED139091D3}"/>
              </a:ext>
            </a:extLst>
          </p:cNvPr>
          <p:cNvSpPr/>
          <p:nvPr/>
        </p:nvSpPr>
        <p:spPr>
          <a:xfrm>
            <a:off x="-1" y="9405403"/>
            <a:ext cx="18288001" cy="881597"/>
          </a:xfrm>
          <a:custGeom>
            <a:avLst/>
            <a:gdLst/>
            <a:ahLst/>
            <a:cxnLst/>
            <a:rect l="l" t="t" r="r" b="b"/>
            <a:pathLst>
              <a:path w="23434228" h="2641677">
                <a:moveTo>
                  <a:pt x="0" y="0"/>
                </a:moveTo>
                <a:lnTo>
                  <a:pt x="23434229" y="0"/>
                </a:lnTo>
                <a:lnTo>
                  <a:pt x="23434229" y="2641677"/>
                </a:lnTo>
                <a:lnTo>
                  <a:pt x="0" y="2641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251" r="-20889" b="-19964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C17A909-789E-6DA3-B107-4721CAE77CDC}"/>
              </a:ext>
            </a:extLst>
          </p:cNvPr>
          <p:cNvSpPr/>
          <p:nvPr/>
        </p:nvSpPr>
        <p:spPr>
          <a:xfrm>
            <a:off x="17396803" y="9515587"/>
            <a:ext cx="708085" cy="708085"/>
          </a:xfrm>
          <a:custGeom>
            <a:avLst/>
            <a:gdLst/>
            <a:ahLst/>
            <a:cxnLst/>
            <a:rect l="l" t="t" r="r" b="b"/>
            <a:pathLst>
              <a:path w="708085" h="708085">
                <a:moveTo>
                  <a:pt x="0" y="0"/>
                </a:moveTo>
                <a:lnTo>
                  <a:pt x="708084" y="0"/>
                </a:lnTo>
                <a:lnTo>
                  <a:pt x="708084" y="708085"/>
                </a:lnTo>
                <a:lnTo>
                  <a:pt x="0" y="70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599EFEE-2029-68ED-CB24-8E18F6655AA9}"/>
              </a:ext>
            </a:extLst>
          </p:cNvPr>
          <p:cNvSpPr/>
          <p:nvPr/>
        </p:nvSpPr>
        <p:spPr>
          <a:xfrm>
            <a:off x="15063101" y="9515587"/>
            <a:ext cx="2196199" cy="708085"/>
          </a:xfrm>
          <a:custGeom>
            <a:avLst/>
            <a:gdLst/>
            <a:ahLst/>
            <a:cxnLst/>
            <a:rect l="l" t="t" r="r" b="b"/>
            <a:pathLst>
              <a:path w="2196199" h="708085">
                <a:moveTo>
                  <a:pt x="0" y="0"/>
                </a:moveTo>
                <a:lnTo>
                  <a:pt x="2196199" y="0"/>
                </a:lnTo>
                <a:lnTo>
                  <a:pt x="2196199" y="708085"/>
                </a:lnTo>
                <a:lnTo>
                  <a:pt x="0" y="70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2B6BF1-0D72-7B27-9E0D-5EE5DC228EC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9295"/>
          <a:stretch>
            <a:fillRect/>
          </a:stretch>
        </p:blipFill>
        <p:spPr>
          <a:xfrm>
            <a:off x="9982200" y="836076"/>
            <a:ext cx="6411697" cy="3880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6AC94C-FA64-F8C5-2C54-34825F4CF46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9295"/>
          <a:stretch>
            <a:fillRect/>
          </a:stretch>
        </p:blipFill>
        <p:spPr>
          <a:xfrm>
            <a:off x="9982200" y="5232449"/>
            <a:ext cx="6411697" cy="38809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C820AE7-6D7E-8CAE-689D-7314BD07EF1D}"/>
              </a:ext>
            </a:extLst>
          </p:cNvPr>
          <p:cNvGrpSpPr/>
          <p:nvPr/>
        </p:nvGrpSpPr>
        <p:grpSpPr>
          <a:xfrm>
            <a:off x="8440583" y="9325851"/>
            <a:ext cx="6411697" cy="655703"/>
            <a:chOff x="3453026" y="8070141"/>
            <a:chExt cx="6411697" cy="6557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AAB96D-29CD-0E9C-D6A1-C48818573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4697" b="81667"/>
            <a:stretch>
              <a:fillRect/>
            </a:stretch>
          </p:blipFill>
          <p:spPr>
            <a:xfrm>
              <a:off x="3453026" y="8070141"/>
              <a:ext cx="6411697" cy="65570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452DFD-4C8B-C4C2-739F-FE0BBFA48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75375" t="6619" r="8793" b="86364"/>
            <a:stretch>
              <a:fillRect/>
            </a:stretch>
          </p:blipFill>
          <p:spPr>
            <a:xfrm>
              <a:off x="8610600" y="8386899"/>
              <a:ext cx="1015099" cy="337434"/>
            </a:xfrm>
            <a:prstGeom prst="rect">
              <a:avLst/>
            </a:prstGeom>
          </p:spPr>
        </p:pic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AF7A5F9B-D5E7-7CAF-DAFC-3BEFC3CAAED8}"/>
              </a:ext>
            </a:extLst>
          </p:cNvPr>
          <p:cNvSpPr txBox="1"/>
          <p:nvPr/>
        </p:nvSpPr>
        <p:spPr>
          <a:xfrm>
            <a:off x="12607557" y="614526"/>
            <a:ext cx="19812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129" dirty="0">
                <a:solidFill>
                  <a:srgbClr val="C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Source-CPRD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F548AB5E-F555-9B62-60F7-A7488BE05C0C}"/>
              </a:ext>
            </a:extLst>
          </p:cNvPr>
          <p:cNvSpPr txBox="1"/>
          <p:nvPr/>
        </p:nvSpPr>
        <p:spPr>
          <a:xfrm>
            <a:off x="12477301" y="4925324"/>
            <a:ext cx="19812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129" dirty="0">
                <a:solidFill>
                  <a:srgbClr val="3F7EB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OMOP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39E0B2-5CE6-B23B-D3A8-1963C313EF6C}"/>
              </a:ext>
            </a:extLst>
          </p:cNvPr>
          <p:cNvGrpSpPr/>
          <p:nvPr/>
        </p:nvGrpSpPr>
        <p:grpSpPr>
          <a:xfrm>
            <a:off x="762000" y="8816730"/>
            <a:ext cx="1378091" cy="587383"/>
            <a:chOff x="7928576" y="1641286"/>
            <a:chExt cx="1378091" cy="58738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5C0F4A7-14C8-7C7A-62D9-8786D4D37481}"/>
                </a:ext>
              </a:extLst>
            </p:cNvPr>
            <p:cNvSpPr/>
            <p:nvPr/>
          </p:nvSpPr>
          <p:spPr>
            <a:xfrm>
              <a:off x="7928576" y="2019616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508CB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9301B64-8143-EF16-744D-E9E9E46FB74F}"/>
                </a:ext>
              </a:extLst>
            </p:cNvPr>
            <p:cNvSpPr/>
            <p:nvPr/>
          </p:nvSpPr>
          <p:spPr>
            <a:xfrm>
              <a:off x="7928576" y="176477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4252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A49784-D422-BCE3-1A28-84C0453C6BFF}"/>
                </a:ext>
              </a:extLst>
            </p:cNvPr>
            <p:cNvSpPr txBox="1"/>
            <p:nvPr/>
          </p:nvSpPr>
          <p:spPr>
            <a:xfrm>
              <a:off x="8036576" y="1641286"/>
              <a:ext cx="1270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Source-CPRD</a:t>
              </a:r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0713B8-FF79-C29A-C494-E0F1E5CEA8C4}"/>
                </a:ext>
              </a:extLst>
            </p:cNvPr>
            <p:cNvSpPr txBox="1"/>
            <p:nvPr/>
          </p:nvSpPr>
          <p:spPr>
            <a:xfrm>
              <a:off x="8036576" y="1890115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OMOP</a:t>
              </a:r>
              <a:endParaRPr lang="en-GB" dirty="0"/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73BAF41-989E-BC87-408E-49FF97FEA79D}"/>
              </a:ext>
            </a:extLst>
          </p:cNvPr>
          <p:cNvSpPr/>
          <p:nvPr/>
        </p:nvSpPr>
        <p:spPr>
          <a:xfrm>
            <a:off x="9485595" y="8336743"/>
            <a:ext cx="609601" cy="22860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CA4EE4-4AEA-DBE6-9F5F-4E79BF8A098C}"/>
              </a:ext>
            </a:extLst>
          </p:cNvPr>
          <p:cNvSpPr/>
          <p:nvPr/>
        </p:nvSpPr>
        <p:spPr>
          <a:xfrm>
            <a:off x="5493781" y="4755080"/>
            <a:ext cx="990600" cy="38447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CD733C0-22E8-0D92-0ED7-596B4C53A02B}"/>
              </a:ext>
            </a:extLst>
          </p:cNvPr>
          <p:cNvSpPr/>
          <p:nvPr/>
        </p:nvSpPr>
        <p:spPr>
          <a:xfrm>
            <a:off x="-1" y="9405403"/>
            <a:ext cx="18288001" cy="881597"/>
          </a:xfrm>
          <a:custGeom>
            <a:avLst/>
            <a:gdLst/>
            <a:ahLst/>
            <a:cxnLst/>
            <a:rect l="l" t="t" r="r" b="b"/>
            <a:pathLst>
              <a:path w="23434228" h="2641677">
                <a:moveTo>
                  <a:pt x="0" y="0"/>
                </a:moveTo>
                <a:lnTo>
                  <a:pt x="23434229" y="0"/>
                </a:lnTo>
                <a:lnTo>
                  <a:pt x="23434229" y="2641677"/>
                </a:lnTo>
                <a:lnTo>
                  <a:pt x="0" y="2641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251" r="-20889" b="-19964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B646D12-3C65-E7D4-C705-7BF1F31D1DBE}"/>
              </a:ext>
            </a:extLst>
          </p:cNvPr>
          <p:cNvSpPr/>
          <p:nvPr/>
        </p:nvSpPr>
        <p:spPr>
          <a:xfrm>
            <a:off x="17396803" y="9515587"/>
            <a:ext cx="708085" cy="708085"/>
          </a:xfrm>
          <a:custGeom>
            <a:avLst/>
            <a:gdLst/>
            <a:ahLst/>
            <a:cxnLst/>
            <a:rect l="l" t="t" r="r" b="b"/>
            <a:pathLst>
              <a:path w="708085" h="708085">
                <a:moveTo>
                  <a:pt x="0" y="0"/>
                </a:moveTo>
                <a:lnTo>
                  <a:pt x="708084" y="0"/>
                </a:lnTo>
                <a:lnTo>
                  <a:pt x="708084" y="708085"/>
                </a:lnTo>
                <a:lnTo>
                  <a:pt x="0" y="7080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3AEDF77-9BA1-187A-C8D5-A330FAC15E2F}"/>
              </a:ext>
            </a:extLst>
          </p:cNvPr>
          <p:cNvSpPr/>
          <p:nvPr/>
        </p:nvSpPr>
        <p:spPr>
          <a:xfrm>
            <a:off x="15063101" y="9515587"/>
            <a:ext cx="2196199" cy="708085"/>
          </a:xfrm>
          <a:custGeom>
            <a:avLst/>
            <a:gdLst/>
            <a:ahLst/>
            <a:cxnLst/>
            <a:rect l="l" t="t" r="r" b="b"/>
            <a:pathLst>
              <a:path w="2196199" h="708085">
                <a:moveTo>
                  <a:pt x="0" y="0"/>
                </a:moveTo>
                <a:lnTo>
                  <a:pt x="2196199" y="0"/>
                </a:lnTo>
                <a:lnTo>
                  <a:pt x="2196199" y="708085"/>
                </a:lnTo>
                <a:lnTo>
                  <a:pt x="0" y="7080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5D88AA8E-A4B4-AB6F-CF14-9487B581061B}"/>
              </a:ext>
            </a:extLst>
          </p:cNvPr>
          <p:cNvSpPr txBox="1"/>
          <p:nvPr/>
        </p:nvSpPr>
        <p:spPr>
          <a:xfrm>
            <a:off x="523090" y="382352"/>
            <a:ext cx="14810973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b="1" spc="129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A3D25-3174-3DAE-DF96-40124AA7A759}"/>
              </a:ext>
            </a:extLst>
          </p:cNvPr>
          <p:cNvSpPr txBox="1"/>
          <p:nvPr/>
        </p:nvSpPr>
        <p:spPr>
          <a:xfrm>
            <a:off x="685800" y="1729775"/>
            <a:ext cx="16711003" cy="68172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spc="259" dirty="0">
                <a:solidFill>
                  <a:srgbClr val="000000"/>
                </a:solidFill>
                <a:latin typeface="+mj-lt"/>
              </a:rPr>
              <a:t>OMOP-mapped </a:t>
            </a:r>
            <a:r>
              <a:rPr lang="en-GB" sz="3600" spc="259" dirty="0">
                <a:solidFill>
                  <a:srgbClr val="000000"/>
                </a:solidFill>
                <a:latin typeface="+mj-lt"/>
              </a:rPr>
              <a:t>estimates of primary care resource use and costs were </a:t>
            </a:r>
            <a:r>
              <a:rPr lang="en-GB" sz="3600" b="1" spc="259" dirty="0">
                <a:solidFill>
                  <a:srgbClr val="000000"/>
                </a:solidFill>
                <a:latin typeface="+mj-lt"/>
              </a:rPr>
              <a:t>equivalent </a:t>
            </a:r>
            <a:r>
              <a:rPr lang="en-GB" sz="3600" spc="259" dirty="0">
                <a:solidFill>
                  <a:srgbClr val="000000"/>
                </a:solidFill>
                <a:latin typeface="+mj-lt"/>
              </a:rPr>
              <a:t>to those obtained from source-CPRD dataset</a:t>
            </a:r>
            <a:endParaRPr lang="en-GB" sz="3600" spc="259" dirty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spc="259" dirty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spc="259" dirty="0">
                <a:solidFill>
                  <a:srgbClr val="000000"/>
                </a:solidFill>
                <a:latin typeface="+mj-lt"/>
              </a:rPr>
              <a:t>(Minor) differences were observed in:</a:t>
            </a:r>
            <a:endParaRPr lang="en-GB" sz="3600" spc="259" dirty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600" spc="259" dirty="0">
                <a:solidFill>
                  <a:srgbClr val="000000"/>
                </a:solidFill>
                <a:latin typeface="+mj-lt"/>
              </a:rPr>
              <a:t>Cohort composition due to mapping quality  standards</a:t>
            </a:r>
            <a:endParaRPr lang="en-GB" sz="3600" spc="259" dirty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600" spc="259" dirty="0">
                <a:solidFill>
                  <a:srgbClr val="000000"/>
                </a:solidFill>
                <a:latin typeface="+mj-lt"/>
              </a:rPr>
              <a:t>Specialty classifications</a:t>
            </a:r>
            <a:endParaRPr lang="en-GB" sz="3600" spc="259" dirty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600" spc="259" dirty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spc="259" dirty="0">
                <a:solidFill>
                  <a:srgbClr val="000000"/>
                </a:solidFill>
                <a:latin typeface="+mj-lt"/>
              </a:rPr>
              <a:t>Differences can be minimised with refinements to mapping and vocabularies</a:t>
            </a:r>
            <a:endParaRPr lang="en-GB" sz="3600" spc="259" dirty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spc="259" dirty="0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spc="259" dirty="0">
                <a:ea typeface="Calibri"/>
                <a:cs typeface="Calibri"/>
              </a:rPr>
              <a:t>Federated analyses using OMOP mapped data appears to be a </a:t>
            </a:r>
            <a:r>
              <a:rPr lang="en-GB" sz="3600" b="1" spc="259" dirty="0">
                <a:ea typeface="Calibri"/>
                <a:cs typeface="Calibri"/>
              </a:rPr>
              <a:t>reliable </a:t>
            </a:r>
            <a:r>
              <a:rPr lang="en-GB" sz="3600" spc="259" dirty="0">
                <a:ea typeface="Calibri"/>
                <a:cs typeface="Calibri"/>
              </a:rPr>
              <a:t>method to </a:t>
            </a:r>
            <a:r>
              <a:rPr lang="en-GB" sz="3600" b="1" spc="259" dirty="0">
                <a:ea typeface="Calibri"/>
                <a:cs typeface="Calibri"/>
              </a:rPr>
              <a:t>accurately </a:t>
            </a:r>
            <a:r>
              <a:rPr lang="en-GB" sz="3600" spc="259" dirty="0">
                <a:ea typeface="Calibri"/>
                <a:cs typeface="Calibri"/>
              </a:rPr>
              <a:t>capture HCRU and costs in CPRD-UK.</a:t>
            </a:r>
          </a:p>
        </p:txBody>
      </p:sp>
    </p:spTree>
    <p:extLst>
      <p:ext uri="{BB962C8B-B14F-4D97-AF65-F5344CB8AC3E}">
        <p14:creationId xmlns:p14="http://schemas.microsoft.com/office/powerpoint/2010/main" val="94811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FA34AA-9BC4-E5CB-FAAE-DF96224AF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01" y="3591752"/>
            <a:ext cx="3870462" cy="28143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9B0C02F-DA5A-6FE1-F2E1-5FCF8D7D5A21}"/>
              </a:ext>
            </a:extLst>
          </p:cNvPr>
          <p:cNvSpPr txBox="1"/>
          <p:nvPr/>
        </p:nvSpPr>
        <p:spPr>
          <a:xfrm>
            <a:off x="1909019" y="965252"/>
            <a:ext cx="3552333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Canva Sans" panose="020B0604020202020204" charset="0"/>
              </a:rPr>
              <a:t>Real-World Data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07D1885-9E60-22E5-80DD-970D5AB56C27}"/>
              </a:ext>
            </a:extLst>
          </p:cNvPr>
          <p:cNvGrpSpPr/>
          <p:nvPr/>
        </p:nvGrpSpPr>
        <p:grpSpPr>
          <a:xfrm>
            <a:off x="2983271" y="2025898"/>
            <a:ext cx="1403831" cy="1403999"/>
            <a:chOff x="2015856" y="1218809"/>
            <a:chExt cx="935887" cy="93599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F54393B-5EFE-F872-76CC-8DECCF81C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532286">
              <a:off x="2196603" y="1404365"/>
              <a:ext cx="556591" cy="556591"/>
            </a:xfrm>
            <a:prstGeom prst="rect">
              <a:avLst/>
            </a:prstGeom>
          </p:spPr>
        </p:pic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927C980C-7A18-5CBE-B72E-4698C5C5F149}"/>
                </a:ext>
              </a:extLst>
            </p:cNvPr>
            <p:cNvSpPr/>
            <p:nvPr/>
          </p:nvSpPr>
          <p:spPr>
            <a:xfrm>
              <a:off x="2015857" y="1218810"/>
              <a:ext cx="935888" cy="936000"/>
            </a:xfrm>
            <a:prstGeom prst="flowChartConnector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2E7877-DFEA-41EE-CF85-BA4706494559}"/>
              </a:ext>
            </a:extLst>
          </p:cNvPr>
          <p:cNvGrpSpPr/>
          <p:nvPr/>
        </p:nvGrpSpPr>
        <p:grpSpPr>
          <a:xfrm>
            <a:off x="4872750" y="3429899"/>
            <a:ext cx="1403832" cy="1404000"/>
            <a:chOff x="3275510" y="2202075"/>
            <a:chExt cx="935888" cy="9360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B075A05-3247-B21F-5180-FE10F1A88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8162" y="2299463"/>
              <a:ext cx="680006" cy="680006"/>
            </a:xfrm>
            <a:prstGeom prst="rect">
              <a:avLst/>
            </a:prstGeom>
          </p:spPr>
        </p:pic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46603793-A243-7A70-9D0F-5B0E67AA4AE7}"/>
                </a:ext>
              </a:extLst>
            </p:cNvPr>
            <p:cNvSpPr/>
            <p:nvPr/>
          </p:nvSpPr>
          <p:spPr>
            <a:xfrm>
              <a:off x="3275510" y="2202075"/>
              <a:ext cx="935888" cy="936000"/>
            </a:xfrm>
            <a:prstGeom prst="flowChartConnector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15A083D-8F71-5298-EB00-64581AA2AED5}"/>
              </a:ext>
            </a:extLst>
          </p:cNvPr>
          <p:cNvGrpSpPr/>
          <p:nvPr/>
        </p:nvGrpSpPr>
        <p:grpSpPr>
          <a:xfrm>
            <a:off x="4872750" y="5529454"/>
            <a:ext cx="1403832" cy="1404000"/>
            <a:chOff x="3206462" y="3497039"/>
            <a:chExt cx="935888" cy="9360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C87BC2E-44B2-D5B4-F02A-B29043F92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2918" y="3625475"/>
              <a:ext cx="664921" cy="664921"/>
            </a:xfrm>
            <a:prstGeom prst="rect">
              <a:avLst/>
            </a:prstGeom>
          </p:spPr>
        </p:pic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23F774F8-47AB-012F-B73B-76150F856AA0}"/>
                </a:ext>
              </a:extLst>
            </p:cNvPr>
            <p:cNvSpPr/>
            <p:nvPr/>
          </p:nvSpPr>
          <p:spPr>
            <a:xfrm>
              <a:off x="3206462" y="3497039"/>
              <a:ext cx="935888" cy="936000"/>
            </a:xfrm>
            <a:prstGeom prst="flowChartConnector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8D0374-8AF2-7C53-E80D-479976802BF4}"/>
              </a:ext>
            </a:extLst>
          </p:cNvPr>
          <p:cNvGrpSpPr/>
          <p:nvPr/>
        </p:nvGrpSpPr>
        <p:grpSpPr>
          <a:xfrm>
            <a:off x="2983271" y="6998425"/>
            <a:ext cx="1403832" cy="1404000"/>
            <a:chOff x="2196984" y="4699312"/>
            <a:chExt cx="935888" cy="936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301A064-6C2D-EB9F-8AED-AF264565A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66871" y="4855431"/>
              <a:ext cx="623763" cy="623763"/>
            </a:xfrm>
            <a:prstGeom prst="rect">
              <a:avLst/>
            </a:prstGeom>
          </p:spPr>
        </p:pic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273F73A9-A067-B59E-E06E-0B337455109E}"/>
                </a:ext>
              </a:extLst>
            </p:cNvPr>
            <p:cNvSpPr/>
            <p:nvPr/>
          </p:nvSpPr>
          <p:spPr>
            <a:xfrm>
              <a:off x="2196984" y="4699312"/>
              <a:ext cx="935888" cy="936000"/>
            </a:xfrm>
            <a:prstGeom prst="flowChartConnector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4DA1D3E-0699-9EDF-DF9D-8BF22223CB16}"/>
              </a:ext>
            </a:extLst>
          </p:cNvPr>
          <p:cNvGrpSpPr/>
          <p:nvPr/>
        </p:nvGrpSpPr>
        <p:grpSpPr>
          <a:xfrm>
            <a:off x="-1" y="9431279"/>
            <a:ext cx="18288001" cy="881597"/>
            <a:chOff x="-1" y="9431279"/>
            <a:chExt cx="18288001" cy="881597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3715EBE-14ED-2A53-1FC9-05437DD962A5}"/>
                </a:ext>
              </a:extLst>
            </p:cNvPr>
            <p:cNvSpPr/>
            <p:nvPr/>
          </p:nvSpPr>
          <p:spPr>
            <a:xfrm>
              <a:off x="-1" y="9431279"/>
              <a:ext cx="18288001" cy="881597"/>
            </a:xfrm>
            <a:custGeom>
              <a:avLst/>
              <a:gdLst/>
              <a:ahLst/>
              <a:cxnLst/>
              <a:rect l="l" t="t" r="r" b="b"/>
              <a:pathLst>
                <a:path w="23434228" h="2641677">
                  <a:moveTo>
                    <a:pt x="0" y="0"/>
                  </a:moveTo>
                  <a:lnTo>
                    <a:pt x="23434229" y="0"/>
                  </a:lnTo>
                  <a:lnTo>
                    <a:pt x="23434229" y="2641677"/>
                  </a:lnTo>
                  <a:lnTo>
                    <a:pt x="0" y="2641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7251" r="-20889" b="-19964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BFBF18B-9814-70F4-60CF-F26A19B340EE}"/>
                </a:ext>
              </a:extLst>
            </p:cNvPr>
            <p:cNvSpPr/>
            <p:nvPr/>
          </p:nvSpPr>
          <p:spPr>
            <a:xfrm>
              <a:off x="17396803" y="9515587"/>
              <a:ext cx="708085" cy="708085"/>
            </a:xfrm>
            <a:custGeom>
              <a:avLst/>
              <a:gdLst/>
              <a:ahLst/>
              <a:cxnLst/>
              <a:rect l="l" t="t" r="r" b="b"/>
              <a:pathLst>
                <a:path w="708085" h="708085">
                  <a:moveTo>
                    <a:pt x="0" y="0"/>
                  </a:moveTo>
                  <a:lnTo>
                    <a:pt x="708084" y="0"/>
                  </a:lnTo>
                  <a:lnTo>
                    <a:pt x="708084" y="708085"/>
                  </a:lnTo>
                  <a:lnTo>
                    <a:pt x="0" y="708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408E36E-BB72-71AD-4A53-80F37B1B5C4E}"/>
                </a:ext>
              </a:extLst>
            </p:cNvPr>
            <p:cNvSpPr/>
            <p:nvPr/>
          </p:nvSpPr>
          <p:spPr>
            <a:xfrm>
              <a:off x="15063101" y="9515587"/>
              <a:ext cx="2196199" cy="708085"/>
            </a:xfrm>
            <a:custGeom>
              <a:avLst/>
              <a:gdLst/>
              <a:ahLst/>
              <a:cxnLst/>
              <a:rect l="l" t="t" r="r" b="b"/>
              <a:pathLst>
                <a:path w="2196199" h="708085">
                  <a:moveTo>
                    <a:pt x="0" y="0"/>
                  </a:moveTo>
                  <a:lnTo>
                    <a:pt x="2196199" y="0"/>
                  </a:lnTo>
                  <a:lnTo>
                    <a:pt x="2196199" y="708085"/>
                  </a:lnTo>
                  <a:lnTo>
                    <a:pt x="0" y="708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7E88DA-30F6-4D43-28C7-F57EB5B9AE4E}"/>
              </a:ext>
            </a:extLst>
          </p:cNvPr>
          <p:cNvSpPr/>
          <p:nvPr/>
        </p:nvSpPr>
        <p:spPr>
          <a:xfrm>
            <a:off x="7696200" y="1743294"/>
            <a:ext cx="8915400" cy="12060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nva Sans" panose="020B0604020202020204" charset="0"/>
              </a:rPr>
              <a:t>Evidence on effectiveness, safety, utilisation and economic aspects in real-world populations</a:t>
            </a:r>
            <a:endParaRPr lang="en-GB" sz="2800" b="1" dirty="0">
              <a:latin typeface="Canva Sans" panose="020B060402020202020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5F8A06F-6929-DD99-9AC6-8E2E26D34A71}"/>
              </a:ext>
            </a:extLst>
          </p:cNvPr>
          <p:cNvSpPr/>
          <p:nvPr/>
        </p:nvSpPr>
        <p:spPr>
          <a:xfrm>
            <a:off x="7696200" y="4395897"/>
            <a:ext cx="8915400" cy="12060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nva Sans" panose="020B0604020202020204" charset="0"/>
              </a:rPr>
              <a:t>Complement trial data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D1E6D5-0D0B-F3B4-13DC-45EABD058590}"/>
              </a:ext>
            </a:extLst>
          </p:cNvPr>
          <p:cNvSpPr/>
          <p:nvPr/>
        </p:nvSpPr>
        <p:spPr>
          <a:xfrm>
            <a:off x="7696200" y="7048500"/>
            <a:ext cx="8915400" cy="12060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nva Sans" panose="020B0604020202020204" charset="0"/>
              </a:rPr>
              <a:t>Increasingly accepted by regulatory agencies and HTA bodies</a:t>
            </a:r>
          </a:p>
        </p:txBody>
      </p:sp>
    </p:spTree>
    <p:extLst>
      <p:ext uri="{BB962C8B-B14F-4D97-AF65-F5344CB8AC3E}">
        <p14:creationId xmlns:p14="http://schemas.microsoft.com/office/powerpoint/2010/main" val="20594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0D439CF-63FF-DFBC-667F-568281681CF6}"/>
              </a:ext>
            </a:extLst>
          </p:cNvPr>
          <p:cNvSpPr/>
          <p:nvPr/>
        </p:nvSpPr>
        <p:spPr>
          <a:xfrm>
            <a:off x="8479410" y="1562100"/>
            <a:ext cx="7796744" cy="830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D8CF557-AD48-A30B-E40A-70F17C9037B7}"/>
              </a:ext>
            </a:extLst>
          </p:cNvPr>
          <p:cNvSpPr/>
          <p:nvPr/>
        </p:nvSpPr>
        <p:spPr>
          <a:xfrm>
            <a:off x="2286000" y="1562100"/>
            <a:ext cx="3178229" cy="830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E3DED6-213B-7952-632B-40784AA374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43" t="8012" r="68842" b="71671"/>
          <a:stretch>
            <a:fillRect/>
          </a:stretch>
        </p:blipFill>
        <p:spPr>
          <a:xfrm>
            <a:off x="2728767" y="2205017"/>
            <a:ext cx="2286000" cy="106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9F951F24-E009-3D99-12D8-7BC703336F15}"/>
              </a:ext>
            </a:extLst>
          </p:cNvPr>
          <p:cNvSpPr/>
          <p:nvPr/>
        </p:nvSpPr>
        <p:spPr>
          <a:xfrm>
            <a:off x="11946991" y="2605966"/>
            <a:ext cx="1224366" cy="5334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23E880-8848-16E0-9CC5-92618273B24A}"/>
              </a:ext>
            </a:extLst>
          </p:cNvPr>
          <p:cNvGrpSpPr/>
          <p:nvPr/>
        </p:nvGrpSpPr>
        <p:grpSpPr>
          <a:xfrm>
            <a:off x="8790055" y="2201553"/>
            <a:ext cx="2357034" cy="1594161"/>
            <a:chOff x="7261395" y="1524873"/>
            <a:chExt cx="1764839" cy="124861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9335C59-50F6-6BB5-B41C-4AB72FE5E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143" t="8012" r="68842" b="71671"/>
            <a:stretch>
              <a:fillRect/>
            </a:stretch>
          </p:blipFill>
          <p:spPr>
            <a:xfrm>
              <a:off x="7261395" y="1524873"/>
              <a:ext cx="1545172" cy="799227"/>
            </a:xfrm>
            <a:prstGeom prst="rect">
              <a:avLst/>
            </a:prstGeom>
          </p:spPr>
        </p:pic>
        <p:pic>
          <p:nvPicPr>
            <p:cNvPr id="28" name="Graphic 27" descr="Programmer male with solid fill">
              <a:extLst>
                <a:ext uri="{FF2B5EF4-FFF2-40B4-BE49-F238E27FC236}">
                  <a16:creationId xmlns:a16="http://schemas.microsoft.com/office/drawing/2014/main" id="{717260D0-8770-70F5-7755-A7BABA5AF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42565" y="1789816"/>
              <a:ext cx="983669" cy="983669"/>
            </a:xfrm>
            <a:prstGeom prst="rect">
              <a:avLst/>
            </a:prstGeom>
          </p:spPr>
        </p:pic>
      </p:grpSp>
      <p:pic>
        <p:nvPicPr>
          <p:cNvPr id="30" name="Graphic 29" descr="Scatterplot with solid fill">
            <a:extLst>
              <a:ext uri="{FF2B5EF4-FFF2-40B4-BE49-F238E27FC236}">
                <a16:creationId xmlns:a16="http://schemas.microsoft.com/office/drawing/2014/main" id="{F6AD7DE7-7FB8-C40F-7907-159FFAF5F3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945268" y="2144231"/>
            <a:ext cx="1444917" cy="144491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7F0735D-A203-DAB0-D398-B6428F6366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287" t="6772" r="40973" b="71557"/>
          <a:stretch>
            <a:fillRect/>
          </a:stretch>
        </p:blipFill>
        <p:spPr>
          <a:xfrm>
            <a:off x="2728767" y="4774819"/>
            <a:ext cx="2286000" cy="12192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CFB9F4DF-F4E0-E688-6C01-40A040B3CB48}"/>
              </a:ext>
            </a:extLst>
          </p:cNvPr>
          <p:cNvGrpSpPr/>
          <p:nvPr/>
        </p:nvGrpSpPr>
        <p:grpSpPr>
          <a:xfrm>
            <a:off x="8630680" y="4799932"/>
            <a:ext cx="2528132" cy="1808964"/>
            <a:chOff x="6867820" y="4317619"/>
            <a:chExt cx="2528132" cy="180896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3C61EB1-9DFB-C1CB-6486-8C9FE57C5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287" t="6772" r="40973" b="71557"/>
            <a:stretch>
              <a:fillRect/>
            </a:stretch>
          </p:blipFill>
          <p:spPr>
            <a:xfrm>
              <a:off x="6867820" y="4317619"/>
              <a:ext cx="2286000" cy="1219200"/>
            </a:xfrm>
            <a:prstGeom prst="rect">
              <a:avLst/>
            </a:prstGeom>
          </p:spPr>
        </p:pic>
        <p:pic>
          <p:nvPicPr>
            <p:cNvPr id="37" name="Graphic 36" descr="Programmer male with solid fill">
              <a:extLst>
                <a:ext uri="{FF2B5EF4-FFF2-40B4-BE49-F238E27FC236}">
                  <a16:creationId xmlns:a16="http://schemas.microsoft.com/office/drawing/2014/main" id="{48F4DAFB-BE1E-F135-EE5F-65467D178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2211" y="4870687"/>
              <a:ext cx="1313741" cy="1255896"/>
            </a:xfrm>
            <a:prstGeom prst="rect">
              <a:avLst/>
            </a:prstGeom>
          </p:spPr>
        </p:pic>
      </p:grpSp>
      <p:pic>
        <p:nvPicPr>
          <p:cNvPr id="38" name="Graphic 37" descr="Scatterplot with solid fill">
            <a:extLst>
              <a:ext uri="{FF2B5EF4-FFF2-40B4-BE49-F238E27FC236}">
                <a16:creationId xmlns:a16="http://schemas.microsoft.com/office/drawing/2014/main" id="{D719841B-12C2-2656-7335-DE74E62980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45267" y="7290763"/>
            <a:ext cx="1444917" cy="1444917"/>
          </a:xfrm>
          <a:prstGeom prst="rect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AA50DD99-DB1C-C0FD-D69C-62C7E6507F9D}"/>
              </a:ext>
            </a:extLst>
          </p:cNvPr>
          <p:cNvSpPr/>
          <p:nvPr/>
        </p:nvSpPr>
        <p:spPr>
          <a:xfrm>
            <a:off x="11946991" y="5235684"/>
            <a:ext cx="1224366" cy="5334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DC0F997-490C-F7E6-5AF4-4846153220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220" t="6772" r="12315" b="71557"/>
          <a:stretch>
            <a:fillRect/>
          </a:stretch>
        </p:blipFill>
        <p:spPr>
          <a:xfrm>
            <a:off x="2728767" y="7321359"/>
            <a:ext cx="2362200" cy="12192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F3435997-3B03-9445-1D2E-08898AA1B99D}"/>
              </a:ext>
            </a:extLst>
          </p:cNvPr>
          <p:cNvGrpSpPr/>
          <p:nvPr/>
        </p:nvGrpSpPr>
        <p:grpSpPr>
          <a:xfrm>
            <a:off x="8634184" y="7320532"/>
            <a:ext cx="2538897" cy="1825145"/>
            <a:chOff x="6857054" y="6867090"/>
            <a:chExt cx="2538897" cy="182514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5199E8F-76EA-3AAC-CBA5-C25331F95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5220" t="6772" r="12315" b="71557"/>
            <a:stretch>
              <a:fillRect/>
            </a:stretch>
          </p:blipFill>
          <p:spPr>
            <a:xfrm>
              <a:off x="6857054" y="6867090"/>
              <a:ext cx="2362200" cy="1219200"/>
            </a:xfrm>
            <a:prstGeom prst="rect">
              <a:avLst/>
            </a:prstGeom>
          </p:spPr>
        </p:pic>
        <p:pic>
          <p:nvPicPr>
            <p:cNvPr id="43" name="Graphic 42" descr="Programmer male with solid fill">
              <a:extLst>
                <a:ext uri="{FF2B5EF4-FFF2-40B4-BE49-F238E27FC236}">
                  <a16:creationId xmlns:a16="http://schemas.microsoft.com/office/drawing/2014/main" id="{E8BC55E8-9456-4554-AA80-840D4D858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2210" y="7436339"/>
              <a:ext cx="1313741" cy="1255896"/>
            </a:xfrm>
            <a:prstGeom prst="rect">
              <a:avLst/>
            </a:prstGeom>
          </p:spPr>
        </p:pic>
      </p:grp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1DFDE909-3914-B338-DBDE-B430ED7F861D}"/>
              </a:ext>
            </a:extLst>
          </p:cNvPr>
          <p:cNvSpPr/>
          <p:nvPr/>
        </p:nvSpPr>
        <p:spPr>
          <a:xfrm>
            <a:off x="11946991" y="7954795"/>
            <a:ext cx="1224366" cy="5334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Graphic 47" descr="Scatterplot with solid fill">
            <a:extLst>
              <a:ext uri="{FF2B5EF4-FFF2-40B4-BE49-F238E27FC236}">
                <a16:creationId xmlns:a16="http://schemas.microsoft.com/office/drawing/2014/main" id="{5BE891CB-9F42-569A-9247-7555B9624D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945268" y="4717497"/>
            <a:ext cx="1444917" cy="144491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3CF53CE-CFB5-D839-B55B-E34C1B468952}"/>
              </a:ext>
            </a:extLst>
          </p:cNvPr>
          <p:cNvSpPr txBox="1"/>
          <p:nvPr/>
        </p:nvSpPr>
        <p:spPr>
          <a:xfrm>
            <a:off x="2535932" y="548989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anva Sans" panose="020B0604020202020204" charset="0"/>
              </a:rPr>
              <a:t>Local database</a:t>
            </a:r>
            <a:endParaRPr lang="en-GB" b="1" dirty="0">
              <a:latin typeface="Canva Sans" panose="020B060402020202020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D0C048-721B-B25B-2B91-B31E84872A54}"/>
              </a:ext>
            </a:extLst>
          </p:cNvPr>
          <p:cNvSpPr txBox="1"/>
          <p:nvPr/>
        </p:nvSpPr>
        <p:spPr>
          <a:xfrm>
            <a:off x="9318970" y="548989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latin typeface="Canva Sans" panose="020B0604020202020204" charset="0"/>
              </a:rPr>
              <a:t>Analysis</a:t>
            </a:r>
            <a:endParaRPr lang="en-GB" b="1" dirty="0">
              <a:latin typeface="Canva Sans" panose="020B060402020202020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FDD949-BEEB-5DC3-43C1-A9F6146727E6}"/>
              </a:ext>
            </a:extLst>
          </p:cNvPr>
          <p:cNvSpPr txBox="1"/>
          <p:nvPr/>
        </p:nvSpPr>
        <p:spPr>
          <a:xfrm>
            <a:off x="13945267" y="496249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anva Sans" panose="020B0604020202020204" charset="0"/>
              </a:rPr>
              <a:t>Results</a:t>
            </a:r>
            <a:endParaRPr lang="en-GB" b="1" dirty="0">
              <a:latin typeface="Canva Sans" panose="020B0604020202020204" charset="0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8AE842E2-0201-B7ED-279E-92B667656D6D}"/>
              </a:ext>
            </a:extLst>
          </p:cNvPr>
          <p:cNvSpPr/>
          <p:nvPr/>
        </p:nvSpPr>
        <p:spPr>
          <a:xfrm>
            <a:off x="6329261" y="2616300"/>
            <a:ext cx="1224366" cy="5334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40A27A1F-00A4-23B1-BE71-AFF501DD8322}"/>
              </a:ext>
            </a:extLst>
          </p:cNvPr>
          <p:cNvSpPr/>
          <p:nvPr/>
        </p:nvSpPr>
        <p:spPr>
          <a:xfrm>
            <a:off x="6312529" y="5263861"/>
            <a:ext cx="1224366" cy="5334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EC4E30C8-623F-FF74-4F3E-AA5F7F031E08}"/>
              </a:ext>
            </a:extLst>
          </p:cNvPr>
          <p:cNvSpPr/>
          <p:nvPr/>
        </p:nvSpPr>
        <p:spPr>
          <a:xfrm>
            <a:off x="6329261" y="7842190"/>
            <a:ext cx="1224366" cy="5334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5DE1A9-374E-785B-271A-6284ADFF432B}"/>
              </a:ext>
            </a:extLst>
          </p:cNvPr>
          <p:cNvSpPr txBox="1"/>
          <p:nvPr/>
        </p:nvSpPr>
        <p:spPr>
          <a:xfrm>
            <a:off x="6052530" y="2238234"/>
            <a:ext cx="1871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nva Sans" panose="020B0604020202020204" charset="0"/>
              </a:rPr>
              <a:t>Data Transfer</a:t>
            </a:r>
            <a:endParaRPr lang="en-GB" sz="1400" dirty="0">
              <a:latin typeface="Canva Sans" panose="020B060402020202020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C56EFE-5454-4BCB-DB4C-6DEB4F012ECD}"/>
              </a:ext>
            </a:extLst>
          </p:cNvPr>
          <p:cNvSpPr txBox="1"/>
          <p:nvPr/>
        </p:nvSpPr>
        <p:spPr>
          <a:xfrm>
            <a:off x="6020084" y="4845908"/>
            <a:ext cx="1871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nva Sans" panose="020B0604020202020204" charset="0"/>
              </a:rPr>
              <a:t>Data Transfer</a:t>
            </a:r>
            <a:endParaRPr lang="en-GB" sz="1400" dirty="0">
              <a:latin typeface="Canva Sans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84265E-D50A-8339-B694-A386E13E78FB}"/>
              </a:ext>
            </a:extLst>
          </p:cNvPr>
          <p:cNvSpPr txBox="1"/>
          <p:nvPr/>
        </p:nvSpPr>
        <p:spPr>
          <a:xfrm>
            <a:off x="6024093" y="7417468"/>
            <a:ext cx="1871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nva Sans" panose="020B0604020202020204" charset="0"/>
              </a:rPr>
              <a:t>Data Transfer</a:t>
            </a:r>
            <a:endParaRPr lang="en-GB" sz="1400" dirty="0">
              <a:latin typeface="Canva Sans" panose="020B060402020202020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7416AF0-79D1-4ECB-7DD7-E63F7976E29F}"/>
              </a:ext>
            </a:extLst>
          </p:cNvPr>
          <p:cNvSpPr txBox="1"/>
          <p:nvPr/>
        </p:nvSpPr>
        <p:spPr>
          <a:xfrm>
            <a:off x="3280527" y="6019132"/>
            <a:ext cx="1258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nva Sans" panose="020B0604020202020204" charset="0"/>
              </a:rPr>
              <a:t>Source 2</a:t>
            </a:r>
            <a:endParaRPr lang="en-GB" sz="1400" dirty="0">
              <a:latin typeface="Canva Sans" panose="020B060402020202020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A8F600-F5B3-6EAD-717D-908CA01DC96E}"/>
              </a:ext>
            </a:extLst>
          </p:cNvPr>
          <p:cNvSpPr txBox="1"/>
          <p:nvPr/>
        </p:nvSpPr>
        <p:spPr>
          <a:xfrm>
            <a:off x="3242427" y="8539732"/>
            <a:ext cx="1258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nva Sans" panose="020B0604020202020204" charset="0"/>
              </a:rPr>
              <a:t>Source 3</a:t>
            </a:r>
            <a:endParaRPr lang="en-GB" sz="1400" dirty="0">
              <a:latin typeface="Canva Sans" panose="020B060402020202020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F1643D-32AC-40FD-6FA3-6AD9F8BBFED7}"/>
              </a:ext>
            </a:extLst>
          </p:cNvPr>
          <p:cNvSpPr txBox="1"/>
          <p:nvPr/>
        </p:nvSpPr>
        <p:spPr>
          <a:xfrm>
            <a:off x="3248296" y="3217626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nva Sans" panose="020B0604020202020204" charset="0"/>
              </a:rPr>
              <a:t>Source 1</a:t>
            </a:r>
            <a:endParaRPr lang="en-GB" sz="1400" dirty="0">
              <a:latin typeface="Canva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25" grpId="0" animBg="1"/>
      <p:bldP spid="40" grpId="0" animBg="1"/>
      <p:bldP spid="44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E88BB-E4A5-612A-3DD5-380C1423F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0FEC822-36CE-A906-6ACE-38C5EFB4443D}"/>
              </a:ext>
            </a:extLst>
          </p:cNvPr>
          <p:cNvSpPr/>
          <p:nvPr/>
        </p:nvSpPr>
        <p:spPr>
          <a:xfrm>
            <a:off x="990600" y="1257300"/>
            <a:ext cx="7277499" cy="8222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B0DFC75-C9E3-DD10-3D48-1DD460945F7D}"/>
              </a:ext>
            </a:extLst>
          </p:cNvPr>
          <p:cNvSpPr/>
          <p:nvPr/>
        </p:nvSpPr>
        <p:spPr>
          <a:xfrm rot="13352135">
            <a:off x="8933497" y="3044737"/>
            <a:ext cx="2174238" cy="19018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Graphic 35" descr="Shuffle with solid fill">
            <a:extLst>
              <a:ext uri="{FF2B5EF4-FFF2-40B4-BE49-F238E27FC236}">
                <a16:creationId xmlns:a16="http://schemas.microsoft.com/office/drawing/2014/main" id="{B3407907-B3CE-3896-B1BD-C3C37D10F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0281" y="2218138"/>
            <a:ext cx="643861" cy="6438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2BC5844-C07D-884E-DC5E-100368D03D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287" t="6772" r="40973" b="71557"/>
          <a:stretch>
            <a:fillRect/>
          </a:stretch>
        </p:blipFill>
        <p:spPr>
          <a:xfrm>
            <a:off x="1395055" y="4582915"/>
            <a:ext cx="2286000" cy="1219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2C3880D-FC76-DF48-C9CB-E0BB4E9A91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220" t="6772" r="12315" b="71557"/>
          <a:stretch>
            <a:fillRect/>
          </a:stretch>
        </p:blipFill>
        <p:spPr>
          <a:xfrm>
            <a:off x="1395055" y="7129455"/>
            <a:ext cx="2362200" cy="1219200"/>
          </a:xfrm>
          <a:prstGeom prst="rect">
            <a:avLst/>
          </a:prstGeom>
        </p:spPr>
      </p:pic>
      <p:pic>
        <p:nvPicPr>
          <p:cNvPr id="40" name="Graphic 39" descr="Shuffle with solid fill">
            <a:extLst>
              <a:ext uri="{FF2B5EF4-FFF2-40B4-BE49-F238E27FC236}">
                <a16:creationId xmlns:a16="http://schemas.microsoft.com/office/drawing/2014/main" id="{C82B59A1-1E70-B461-0304-1D533123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0213" y="4870584"/>
            <a:ext cx="643861" cy="643861"/>
          </a:xfrm>
          <a:prstGeom prst="rect">
            <a:avLst/>
          </a:prstGeom>
        </p:spPr>
      </p:pic>
      <p:pic>
        <p:nvPicPr>
          <p:cNvPr id="44" name="Graphic 43" descr="Shuffle with solid fill">
            <a:extLst>
              <a:ext uri="{FF2B5EF4-FFF2-40B4-BE49-F238E27FC236}">
                <a16:creationId xmlns:a16="http://schemas.microsoft.com/office/drawing/2014/main" id="{F468CB21-4DD9-60C6-EFF4-36FA21295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0213" y="7402937"/>
            <a:ext cx="643861" cy="6438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995300C-1B28-60D1-3463-8ABBF9D856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143" t="8012" r="68842" b="71671"/>
          <a:stretch>
            <a:fillRect/>
          </a:stretch>
        </p:blipFill>
        <p:spPr>
          <a:xfrm>
            <a:off x="1414694" y="1963811"/>
            <a:ext cx="2266361" cy="10791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3D90C2C-BD05-FEF9-6421-880BCCFC35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277" t="42845" r="41100" b="37696"/>
          <a:stretch>
            <a:fillRect/>
          </a:stretch>
        </p:blipFill>
        <p:spPr>
          <a:xfrm>
            <a:off x="5370971" y="4636453"/>
            <a:ext cx="2244774" cy="11121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C47BD75-1E74-8AB6-7D2D-58E63AF0CF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277" t="42845" r="41100" b="37696"/>
          <a:stretch>
            <a:fillRect/>
          </a:stretch>
        </p:blipFill>
        <p:spPr>
          <a:xfrm>
            <a:off x="5370971" y="7182994"/>
            <a:ext cx="2244774" cy="11121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CFF2E23-5FB4-588B-6B4B-55289E9DB3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277" t="42845" r="41100" b="37696"/>
          <a:stretch>
            <a:fillRect/>
          </a:stretch>
        </p:blipFill>
        <p:spPr>
          <a:xfrm>
            <a:off x="5370971" y="1963811"/>
            <a:ext cx="2244774" cy="1112122"/>
          </a:xfrm>
          <a:prstGeom prst="rect">
            <a:avLst/>
          </a:prstGeom>
        </p:spPr>
      </p:pic>
      <p:sp>
        <p:nvSpPr>
          <p:cNvPr id="49" name="Arrow: Right 48">
            <a:extLst>
              <a:ext uri="{FF2B5EF4-FFF2-40B4-BE49-F238E27FC236}">
                <a16:creationId xmlns:a16="http://schemas.microsoft.com/office/drawing/2014/main" id="{9159740A-7ECB-50FC-9470-8753FB5984DF}"/>
              </a:ext>
            </a:extLst>
          </p:cNvPr>
          <p:cNvSpPr/>
          <p:nvPr/>
        </p:nvSpPr>
        <p:spPr>
          <a:xfrm rot="2541159">
            <a:off x="8935615" y="3357007"/>
            <a:ext cx="2174238" cy="19018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E7279930-19AC-C472-4F24-63BFC8EB2AD4}"/>
              </a:ext>
            </a:extLst>
          </p:cNvPr>
          <p:cNvSpPr/>
          <p:nvPr/>
        </p:nvSpPr>
        <p:spPr>
          <a:xfrm rot="8011822">
            <a:off x="8885841" y="6943035"/>
            <a:ext cx="2174238" cy="19018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37226661-6925-9BA5-7E3C-E7BFA645C6F8}"/>
              </a:ext>
            </a:extLst>
          </p:cNvPr>
          <p:cNvSpPr/>
          <p:nvPr/>
        </p:nvSpPr>
        <p:spPr>
          <a:xfrm rot="18800846">
            <a:off x="8887959" y="7255305"/>
            <a:ext cx="2174238" cy="19018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5B5EA28A-3601-F123-750A-E9F014525043}"/>
              </a:ext>
            </a:extLst>
          </p:cNvPr>
          <p:cNvSpPr/>
          <p:nvPr/>
        </p:nvSpPr>
        <p:spPr>
          <a:xfrm rot="10800000">
            <a:off x="9118497" y="4872070"/>
            <a:ext cx="1820673" cy="19712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989F1D27-06D5-C2FE-3335-6C91067DD7F1}"/>
              </a:ext>
            </a:extLst>
          </p:cNvPr>
          <p:cNvSpPr/>
          <p:nvPr/>
        </p:nvSpPr>
        <p:spPr>
          <a:xfrm rot="21589024">
            <a:off x="9120638" y="5191849"/>
            <a:ext cx="1818212" cy="20369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AE526AF-D332-5F3E-8398-4B2F8A07F43C}"/>
              </a:ext>
            </a:extLst>
          </p:cNvPr>
          <p:cNvSpPr/>
          <p:nvPr/>
        </p:nvSpPr>
        <p:spPr>
          <a:xfrm>
            <a:off x="11811343" y="1257299"/>
            <a:ext cx="5636704" cy="82226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Graphic 54" descr="Scatterplot with solid fill">
            <a:extLst>
              <a:ext uri="{FF2B5EF4-FFF2-40B4-BE49-F238E27FC236}">
                <a16:creationId xmlns:a16="http://schemas.microsoft.com/office/drawing/2014/main" id="{9830F9F4-2DE4-799D-C5C7-945749F27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86630" y="1995066"/>
            <a:ext cx="1444917" cy="1444917"/>
          </a:xfrm>
          <a:prstGeom prst="rect">
            <a:avLst/>
          </a:prstGeom>
        </p:spPr>
      </p:pic>
      <p:pic>
        <p:nvPicPr>
          <p:cNvPr id="56" name="Graphic 55" descr="Scatterplot with solid fill">
            <a:extLst>
              <a:ext uri="{FF2B5EF4-FFF2-40B4-BE49-F238E27FC236}">
                <a16:creationId xmlns:a16="http://schemas.microsoft.com/office/drawing/2014/main" id="{0AFC0E24-8CF8-6D8C-9DCE-EEB8237673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86629" y="7141598"/>
            <a:ext cx="1444917" cy="1444917"/>
          </a:xfrm>
          <a:prstGeom prst="rect">
            <a:avLst/>
          </a:prstGeom>
        </p:spPr>
      </p:pic>
      <p:pic>
        <p:nvPicPr>
          <p:cNvPr id="57" name="Graphic 56" descr="Scatterplot with solid fill">
            <a:extLst>
              <a:ext uri="{FF2B5EF4-FFF2-40B4-BE49-F238E27FC236}">
                <a16:creationId xmlns:a16="http://schemas.microsoft.com/office/drawing/2014/main" id="{37C62979-375E-1FE9-DDF9-1DBB16EBA8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286630" y="4568332"/>
            <a:ext cx="1444917" cy="144491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F861C8E7-D493-90FA-E5E1-8E0874D52E1D}"/>
              </a:ext>
            </a:extLst>
          </p:cNvPr>
          <p:cNvSpPr txBox="1"/>
          <p:nvPr/>
        </p:nvSpPr>
        <p:spPr>
          <a:xfrm>
            <a:off x="3165492" y="595344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anva Sans" panose="020B0604020202020204" charset="0"/>
              </a:rPr>
              <a:t>Local database</a:t>
            </a:r>
            <a:endParaRPr lang="en-GB" b="1" dirty="0">
              <a:latin typeface="Canva Sans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D615C5-8D2A-D0CC-3D5A-E8BE208E2DF9}"/>
              </a:ext>
            </a:extLst>
          </p:cNvPr>
          <p:cNvSpPr txBox="1"/>
          <p:nvPr/>
        </p:nvSpPr>
        <p:spPr>
          <a:xfrm>
            <a:off x="5139840" y="318985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nva Sans" panose="020B0604020202020204" charset="0"/>
              </a:rPr>
              <a:t>Common Data Model</a:t>
            </a:r>
            <a:endParaRPr lang="en-GB" sz="1400" dirty="0">
              <a:latin typeface="Canva Sans" panose="020B060402020202020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698EFA-390B-0537-A74E-27040233A3F8}"/>
              </a:ext>
            </a:extLst>
          </p:cNvPr>
          <p:cNvSpPr txBox="1"/>
          <p:nvPr/>
        </p:nvSpPr>
        <p:spPr>
          <a:xfrm>
            <a:off x="12086407" y="3777699"/>
            <a:ext cx="2736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latin typeface="Canva Sans" panose="020B0604020202020204" charset="0"/>
              </a:rPr>
              <a:t>One </a:t>
            </a:r>
            <a:r>
              <a:rPr lang="en-GB" sz="2800" dirty="0">
                <a:latin typeface="Canva Sans" panose="020B0604020202020204" charset="0"/>
              </a:rPr>
              <a:t>analytical </a:t>
            </a:r>
          </a:p>
          <a:p>
            <a:pPr algn="ctr"/>
            <a:r>
              <a:rPr lang="en-GB" sz="2800" dirty="0">
                <a:latin typeface="Canva Sans" panose="020B0604020202020204" charset="0"/>
              </a:rPr>
              <a:t>code</a:t>
            </a:r>
            <a:endParaRPr lang="en-GB" dirty="0">
              <a:latin typeface="Canva Sans" panose="020B060402020202020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611E10A-CFFB-69B4-7CC4-F3203250F950}"/>
              </a:ext>
            </a:extLst>
          </p:cNvPr>
          <p:cNvSpPr/>
          <p:nvPr/>
        </p:nvSpPr>
        <p:spPr>
          <a:xfrm>
            <a:off x="4057600" y="1984309"/>
            <a:ext cx="501984" cy="63848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B67F0E-63D4-289F-55A2-75465AD8015F}"/>
              </a:ext>
            </a:extLst>
          </p:cNvPr>
          <p:cNvSpPr txBox="1"/>
          <p:nvPr/>
        </p:nvSpPr>
        <p:spPr>
          <a:xfrm rot="16200000">
            <a:off x="2659744" y="5007982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nva Sans" panose="020B0604020202020204" charset="0"/>
              </a:rPr>
              <a:t>Data standardisation</a:t>
            </a:r>
            <a:endParaRPr lang="en-GB" sz="1600" dirty="0">
              <a:solidFill>
                <a:schemeClr val="bg1"/>
              </a:solidFill>
              <a:latin typeface="Canva Sans" panose="020B060402020202020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46ED259-E46F-3C0B-3636-61CB3C42102B}"/>
              </a:ext>
            </a:extLst>
          </p:cNvPr>
          <p:cNvSpPr txBox="1"/>
          <p:nvPr/>
        </p:nvSpPr>
        <p:spPr>
          <a:xfrm rot="2570418">
            <a:off x="9741407" y="277047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nva Sans" panose="020B0604020202020204" charset="0"/>
              </a:rPr>
              <a:t>Query</a:t>
            </a:r>
            <a:endParaRPr lang="en-GB" sz="1200" dirty="0">
              <a:latin typeface="Canva Sans" panose="020B060402020202020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BAD8151-263B-3364-B5F3-1018CB8AFC58}"/>
              </a:ext>
            </a:extLst>
          </p:cNvPr>
          <p:cNvSpPr txBox="1"/>
          <p:nvPr/>
        </p:nvSpPr>
        <p:spPr>
          <a:xfrm rot="2570418">
            <a:off x="9218968" y="329679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nva Sans" panose="020B0604020202020204" charset="0"/>
              </a:rPr>
              <a:t>Results</a:t>
            </a:r>
            <a:endParaRPr lang="en-GB" sz="1200" dirty="0">
              <a:latin typeface="Canva Sans" panose="020B060402020202020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910B728-7D79-FD73-17A5-E9FAF2779C1B}"/>
              </a:ext>
            </a:extLst>
          </p:cNvPr>
          <p:cNvSpPr txBox="1"/>
          <p:nvPr/>
        </p:nvSpPr>
        <p:spPr>
          <a:xfrm rot="18864193">
            <a:off x="9432983" y="663027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nva Sans" panose="020B0604020202020204" charset="0"/>
              </a:rPr>
              <a:t>Query</a:t>
            </a:r>
            <a:endParaRPr lang="en-GB" sz="1200" dirty="0">
              <a:latin typeface="Canva Sans" panose="020B060402020202020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7D67A9C-043A-A227-0D4F-39BFF47E58E9}"/>
              </a:ext>
            </a:extLst>
          </p:cNvPr>
          <p:cNvSpPr txBox="1"/>
          <p:nvPr/>
        </p:nvSpPr>
        <p:spPr>
          <a:xfrm>
            <a:off x="9614927" y="457681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nva Sans" panose="020B0604020202020204" charset="0"/>
              </a:rPr>
              <a:t>Query</a:t>
            </a:r>
            <a:endParaRPr lang="en-GB" sz="1200" dirty="0">
              <a:latin typeface="Canva Sans" panose="020B060402020202020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59E0B-DFD9-4ADC-5023-B1CCE74451FA}"/>
              </a:ext>
            </a:extLst>
          </p:cNvPr>
          <p:cNvSpPr txBox="1"/>
          <p:nvPr/>
        </p:nvSpPr>
        <p:spPr>
          <a:xfrm rot="18729824">
            <a:off x="9741744" y="7218271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nva Sans" panose="020B0604020202020204" charset="0"/>
              </a:rPr>
              <a:t>Results</a:t>
            </a:r>
            <a:endParaRPr lang="en-GB" sz="1200" dirty="0">
              <a:latin typeface="Canva Sans" panose="020B060402020202020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126C36-0F76-507D-AF03-9426BFB67103}"/>
              </a:ext>
            </a:extLst>
          </p:cNvPr>
          <p:cNvSpPr txBox="1"/>
          <p:nvPr/>
        </p:nvSpPr>
        <p:spPr>
          <a:xfrm>
            <a:off x="9561213" y="5356908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nva Sans" panose="020B0604020202020204" charset="0"/>
              </a:rPr>
              <a:t>Results</a:t>
            </a:r>
            <a:endParaRPr lang="en-GB" sz="1200" dirty="0">
              <a:latin typeface="Canva Sans" panose="020B060402020202020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035FC11-2785-9B8F-C4BB-BCEC8F5EF242}"/>
              </a:ext>
            </a:extLst>
          </p:cNvPr>
          <p:cNvSpPr txBox="1"/>
          <p:nvPr/>
        </p:nvSpPr>
        <p:spPr>
          <a:xfrm>
            <a:off x="13011303" y="620423"/>
            <a:ext cx="3236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latin typeface="Canva Sans" panose="020B0604020202020204" charset="0"/>
              </a:rPr>
              <a:t>Analysis &amp; Results</a:t>
            </a:r>
            <a:endParaRPr lang="en-GB" b="1" dirty="0">
              <a:latin typeface="Canva Sans" panose="020B060402020202020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DC26B6B-4BF7-0845-2E86-FD8EF85171E0}"/>
              </a:ext>
            </a:extLst>
          </p:cNvPr>
          <p:cNvSpPr txBox="1"/>
          <p:nvPr/>
        </p:nvSpPr>
        <p:spPr>
          <a:xfrm>
            <a:off x="1977413" y="5877439"/>
            <a:ext cx="1258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nva Sans" panose="020B0604020202020204" charset="0"/>
              </a:rPr>
              <a:t>Source 2</a:t>
            </a:r>
            <a:endParaRPr lang="en-GB" sz="1400" dirty="0">
              <a:latin typeface="Canva Sans" panose="020B060402020202020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1D4D922-980D-2F36-6DD5-8F816789E57A}"/>
              </a:ext>
            </a:extLst>
          </p:cNvPr>
          <p:cNvSpPr txBox="1"/>
          <p:nvPr/>
        </p:nvSpPr>
        <p:spPr>
          <a:xfrm>
            <a:off x="1939313" y="8398039"/>
            <a:ext cx="1258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nva Sans" panose="020B0604020202020204" charset="0"/>
              </a:rPr>
              <a:t>Source 3</a:t>
            </a:r>
            <a:endParaRPr lang="en-GB" sz="1400" dirty="0">
              <a:latin typeface="Canva Sans" panose="020B060402020202020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9B34807-ABCD-CD88-46EE-B16E3AE62E64}"/>
              </a:ext>
            </a:extLst>
          </p:cNvPr>
          <p:cNvSpPr txBox="1"/>
          <p:nvPr/>
        </p:nvSpPr>
        <p:spPr>
          <a:xfrm>
            <a:off x="1945182" y="3075933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nva Sans" panose="020B0604020202020204" charset="0"/>
              </a:rPr>
              <a:t>Source 1</a:t>
            </a:r>
            <a:endParaRPr lang="en-GB" sz="1400" dirty="0">
              <a:latin typeface="Canva Sans" panose="020B060402020202020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08B8312-0EC4-B506-57DB-1D4720583567}"/>
              </a:ext>
            </a:extLst>
          </p:cNvPr>
          <p:cNvSpPr txBox="1"/>
          <p:nvPr/>
        </p:nvSpPr>
        <p:spPr>
          <a:xfrm>
            <a:off x="5213945" y="5879157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nva Sans" panose="020B0604020202020204" charset="0"/>
              </a:rPr>
              <a:t>Common Data Model</a:t>
            </a:r>
            <a:endParaRPr lang="en-GB" sz="1400" dirty="0">
              <a:latin typeface="Canva Sans" panose="020B060402020202020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E45D9D-6AAE-178A-D5D4-AF158A14287B}"/>
              </a:ext>
            </a:extLst>
          </p:cNvPr>
          <p:cNvSpPr txBox="1"/>
          <p:nvPr/>
        </p:nvSpPr>
        <p:spPr>
          <a:xfrm>
            <a:off x="5076510" y="8411510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nva Sans" panose="020B0604020202020204" charset="0"/>
              </a:rPr>
              <a:t>Common Data Model</a:t>
            </a:r>
            <a:endParaRPr lang="en-GB" sz="1400" dirty="0">
              <a:latin typeface="Canva Sans" panose="020B0604020202020204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A522965-DB32-4E2E-9C50-A8F297FB0E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277" t="42845" r="41100" b="37696"/>
          <a:stretch>
            <a:fillRect/>
          </a:stretch>
        </p:blipFill>
        <p:spPr>
          <a:xfrm>
            <a:off x="12121150" y="4733902"/>
            <a:ext cx="2244774" cy="1112122"/>
          </a:xfrm>
          <a:prstGeom prst="rect">
            <a:avLst/>
          </a:prstGeom>
        </p:spPr>
      </p:pic>
      <p:pic>
        <p:nvPicPr>
          <p:cNvPr id="8" name="Graphic 7" descr="Programmer male with solid fill">
            <a:extLst>
              <a:ext uri="{FF2B5EF4-FFF2-40B4-BE49-F238E27FC236}">
                <a16:creationId xmlns:a16="http://schemas.microsoft.com/office/drawing/2014/main" id="{D09E5538-FE7C-95C0-7EC0-EDF859203D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99783" y="5044731"/>
            <a:ext cx="1676400" cy="16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4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1" grpId="0"/>
      <p:bldP spid="62" grpId="0"/>
      <p:bldP spid="63" grpId="0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2EC10F-6D95-458E-DAAD-6ADBC4DE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826" y="1485900"/>
            <a:ext cx="11980348" cy="76440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CD9B6F-0A72-A584-8640-058EE375E722}"/>
              </a:ext>
            </a:extLst>
          </p:cNvPr>
          <p:cNvGrpSpPr/>
          <p:nvPr/>
        </p:nvGrpSpPr>
        <p:grpSpPr>
          <a:xfrm>
            <a:off x="-1" y="9431279"/>
            <a:ext cx="18288001" cy="881597"/>
            <a:chOff x="-1" y="9431279"/>
            <a:chExt cx="18288001" cy="881597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A73A7821-7474-AEDA-0F0C-FC7BC75AC51D}"/>
                </a:ext>
              </a:extLst>
            </p:cNvPr>
            <p:cNvSpPr/>
            <p:nvPr/>
          </p:nvSpPr>
          <p:spPr>
            <a:xfrm>
              <a:off x="-1" y="9431279"/>
              <a:ext cx="18288001" cy="881597"/>
            </a:xfrm>
            <a:custGeom>
              <a:avLst/>
              <a:gdLst/>
              <a:ahLst/>
              <a:cxnLst/>
              <a:rect l="l" t="t" r="r" b="b"/>
              <a:pathLst>
                <a:path w="23434228" h="2641677">
                  <a:moveTo>
                    <a:pt x="0" y="0"/>
                  </a:moveTo>
                  <a:lnTo>
                    <a:pt x="23434229" y="0"/>
                  </a:lnTo>
                  <a:lnTo>
                    <a:pt x="23434229" y="2641677"/>
                  </a:lnTo>
                  <a:lnTo>
                    <a:pt x="0" y="2641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7251" r="-20889" b="-19964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2A54F76-0632-0F78-9E4D-A84DA7818A58}"/>
                </a:ext>
              </a:extLst>
            </p:cNvPr>
            <p:cNvSpPr/>
            <p:nvPr/>
          </p:nvSpPr>
          <p:spPr>
            <a:xfrm>
              <a:off x="17396803" y="9515587"/>
              <a:ext cx="708085" cy="708085"/>
            </a:xfrm>
            <a:custGeom>
              <a:avLst/>
              <a:gdLst/>
              <a:ahLst/>
              <a:cxnLst/>
              <a:rect l="l" t="t" r="r" b="b"/>
              <a:pathLst>
                <a:path w="708085" h="708085">
                  <a:moveTo>
                    <a:pt x="0" y="0"/>
                  </a:moveTo>
                  <a:lnTo>
                    <a:pt x="708084" y="0"/>
                  </a:lnTo>
                  <a:lnTo>
                    <a:pt x="708084" y="708085"/>
                  </a:lnTo>
                  <a:lnTo>
                    <a:pt x="0" y="708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482F95C5-E145-300C-ACE2-A1ADD441441F}"/>
                </a:ext>
              </a:extLst>
            </p:cNvPr>
            <p:cNvSpPr/>
            <p:nvPr/>
          </p:nvSpPr>
          <p:spPr>
            <a:xfrm>
              <a:off x="15063101" y="9515587"/>
              <a:ext cx="2196199" cy="708085"/>
            </a:xfrm>
            <a:custGeom>
              <a:avLst/>
              <a:gdLst/>
              <a:ahLst/>
              <a:cxnLst/>
              <a:rect l="l" t="t" r="r" b="b"/>
              <a:pathLst>
                <a:path w="2196199" h="708085">
                  <a:moveTo>
                    <a:pt x="0" y="0"/>
                  </a:moveTo>
                  <a:lnTo>
                    <a:pt x="2196199" y="0"/>
                  </a:lnTo>
                  <a:lnTo>
                    <a:pt x="2196199" y="708085"/>
                  </a:lnTo>
                  <a:lnTo>
                    <a:pt x="0" y="708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1E1ED6E-3018-DD70-0893-8E7466E82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382010"/>
            <a:ext cx="3350028" cy="790456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868DF5BC-982E-DE74-3641-639108120BAF}"/>
              </a:ext>
            </a:extLst>
          </p:cNvPr>
          <p:cNvSpPr txBox="1"/>
          <p:nvPr/>
        </p:nvSpPr>
        <p:spPr>
          <a:xfrm>
            <a:off x="2286000" y="488697"/>
            <a:ext cx="17087401" cy="55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GB" sz="3600" dirty="0">
                <a:latin typeface="Canva Sans" panose="020B0604020202020204" charset="0"/>
              </a:rPr>
              <a:t>Observational Medical Outcomes Partnership (OMOP-CDM)</a:t>
            </a:r>
            <a:endParaRPr lang="en-US" sz="6600" spc="259" dirty="0">
              <a:solidFill>
                <a:srgbClr val="000000"/>
              </a:solidFill>
              <a:latin typeface="Canva Sans" panose="020B0604020202020204" charset="0"/>
              <a:ea typeface="Canva Sans"/>
              <a:cs typeface="Canva Sans"/>
              <a:sym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262358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4A3F71C-0505-437A-4D59-926784976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01235"/>
            <a:ext cx="7790352" cy="504838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62E5D4A-1B15-B8C8-B9D1-ADC3C41EFA9F}"/>
              </a:ext>
            </a:extLst>
          </p:cNvPr>
          <p:cNvGrpSpPr/>
          <p:nvPr/>
        </p:nvGrpSpPr>
        <p:grpSpPr>
          <a:xfrm>
            <a:off x="-1" y="9431279"/>
            <a:ext cx="18288001" cy="881597"/>
            <a:chOff x="-1" y="9431279"/>
            <a:chExt cx="18288001" cy="881597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05B1796B-94F3-0929-E729-5DEA2672EA9A}"/>
                </a:ext>
              </a:extLst>
            </p:cNvPr>
            <p:cNvSpPr/>
            <p:nvPr/>
          </p:nvSpPr>
          <p:spPr>
            <a:xfrm>
              <a:off x="-1" y="9431279"/>
              <a:ext cx="18288001" cy="881597"/>
            </a:xfrm>
            <a:custGeom>
              <a:avLst/>
              <a:gdLst/>
              <a:ahLst/>
              <a:cxnLst/>
              <a:rect l="l" t="t" r="r" b="b"/>
              <a:pathLst>
                <a:path w="23434228" h="2641677">
                  <a:moveTo>
                    <a:pt x="0" y="0"/>
                  </a:moveTo>
                  <a:lnTo>
                    <a:pt x="23434229" y="0"/>
                  </a:lnTo>
                  <a:lnTo>
                    <a:pt x="23434229" y="2641677"/>
                  </a:lnTo>
                  <a:lnTo>
                    <a:pt x="0" y="2641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7251" r="-20889" b="-19964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ADC949A7-EE64-54A5-6D37-E118C123F62F}"/>
                </a:ext>
              </a:extLst>
            </p:cNvPr>
            <p:cNvSpPr/>
            <p:nvPr/>
          </p:nvSpPr>
          <p:spPr>
            <a:xfrm>
              <a:off x="17396803" y="9515587"/>
              <a:ext cx="708085" cy="708085"/>
            </a:xfrm>
            <a:custGeom>
              <a:avLst/>
              <a:gdLst/>
              <a:ahLst/>
              <a:cxnLst/>
              <a:rect l="l" t="t" r="r" b="b"/>
              <a:pathLst>
                <a:path w="708085" h="708085">
                  <a:moveTo>
                    <a:pt x="0" y="0"/>
                  </a:moveTo>
                  <a:lnTo>
                    <a:pt x="708084" y="0"/>
                  </a:lnTo>
                  <a:lnTo>
                    <a:pt x="708084" y="708085"/>
                  </a:lnTo>
                  <a:lnTo>
                    <a:pt x="0" y="708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B0FB5C49-53C8-6512-BF11-D75474B664FE}"/>
                </a:ext>
              </a:extLst>
            </p:cNvPr>
            <p:cNvSpPr/>
            <p:nvPr/>
          </p:nvSpPr>
          <p:spPr>
            <a:xfrm>
              <a:off x="15063101" y="9515587"/>
              <a:ext cx="2196199" cy="708085"/>
            </a:xfrm>
            <a:custGeom>
              <a:avLst/>
              <a:gdLst/>
              <a:ahLst/>
              <a:cxnLst/>
              <a:rect l="l" t="t" r="r" b="b"/>
              <a:pathLst>
                <a:path w="2196199" h="708085">
                  <a:moveTo>
                    <a:pt x="0" y="0"/>
                  </a:moveTo>
                  <a:lnTo>
                    <a:pt x="2196199" y="0"/>
                  </a:lnTo>
                  <a:lnTo>
                    <a:pt x="2196199" y="708085"/>
                  </a:lnTo>
                  <a:lnTo>
                    <a:pt x="0" y="708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565F8E-BDFF-465F-9F19-BBD9182FD27B}"/>
              </a:ext>
            </a:extLst>
          </p:cNvPr>
          <p:cNvSpPr/>
          <p:nvPr/>
        </p:nvSpPr>
        <p:spPr>
          <a:xfrm>
            <a:off x="10604861" y="1885159"/>
            <a:ext cx="2295782" cy="66286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730213" rtl="0" eaLnBrk="1" fontAlgn="base" latinLnBrk="0" hangingPunct="1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0213" indent="-273036" algn="l" defTabSz="730213" rtl="0" eaLnBrk="1" fontAlgn="base" latinLnBrk="0" hangingPunct="1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62015" indent="-547661" algn="l" defTabSz="730213" rtl="0" eaLnBrk="1" fontAlgn="base" latinLnBrk="0" hangingPunct="1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93816" indent="-822285" algn="l" defTabSz="730213" rtl="0" eaLnBrk="1" fontAlgn="base" latinLnBrk="0" hangingPunct="1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25617" indent="-1096908" algn="l" defTabSz="730213" rtl="0" eaLnBrk="1" fontAlgn="base" latinLnBrk="0" hangingPunct="1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457177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3" algn="l" defTabSz="457177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457177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7" algn="l" defTabSz="457177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0183">
              <a:defRPr/>
            </a:pPr>
            <a:r>
              <a:rPr lang="en-GB" sz="1800" b="1" dirty="0">
                <a:solidFill>
                  <a:schemeClr val="tx1"/>
                </a:solidFill>
                <a:latin typeface="Calibri" panose="020F0502020204030204"/>
              </a:rPr>
              <a:t>29 European countries</a:t>
            </a:r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D84934E-D613-2F78-9953-647AE5B325DB}"/>
              </a:ext>
            </a:extLst>
          </p:cNvPr>
          <p:cNvSpPr/>
          <p:nvPr/>
        </p:nvSpPr>
        <p:spPr>
          <a:xfrm>
            <a:off x="10604861" y="2711281"/>
            <a:ext cx="2295782" cy="97199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730213" rtl="0" eaLnBrk="1" fontAlgn="base" latinLnBrk="0" hangingPunct="1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0213" indent="-273036" algn="l" defTabSz="730213" rtl="0" eaLnBrk="1" fontAlgn="base" latinLnBrk="0" hangingPunct="1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62015" indent="-547661" algn="l" defTabSz="730213" rtl="0" eaLnBrk="1" fontAlgn="base" latinLnBrk="0" hangingPunct="1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93816" indent="-822285" algn="l" defTabSz="730213" rtl="0" eaLnBrk="1" fontAlgn="base" latinLnBrk="0" hangingPunct="1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25617" indent="-1096908" algn="l" defTabSz="730213" rtl="0" eaLnBrk="1" fontAlgn="base" latinLnBrk="0" hangingPunct="1">
              <a:spcBef>
                <a:spcPct val="50000"/>
              </a:spcBef>
              <a:spcAft>
                <a:spcPct val="0"/>
              </a:spcAft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457177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3" algn="l" defTabSz="457177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457177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7" algn="l" defTabSz="457177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0183">
              <a:defRPr/>
            </a:pPr>
            <a:r>
              <a:rPr lang="en-GB" sz="1800" b="1" dirty="0">
                <a:solidFill>
                  <a:schemeClr val="tx1"/>
                </a:solidFill>
                <a:latin typeface="Calibri" panose="020F0502020204030204"/>
              </a:rPr>
              <a:t>~850 million records being mapped to OMOP CDM</a:t>
            </a:r>
            <a:endParaRPr lang="en-US" sz="18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8EBC082-8568-575B-C8C8-27EDFACBF3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43" y="5712550"/>
            <a:ext cx="4481926" cy="19502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5D3165-792B-42A7-CDDF-1ABE101251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14200" y="2711974"/>
            <a:ext cx="6062962" cy="4710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25D649-8684-04A3-4BBC-8BBBFEB912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484" y="65327"/>
            <a:ext cx="4716264" cy="156556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9FAC0C-30FE-D501-85B9-363DAA6B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77" y="3543675"/>
            <a:ext cx="7038975" cy="56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7756" y="3944932"/>
            <a:ext cx="17952488" cy="2397136"/>
            <a:chOff x="0" y="0"/>
            <a:chExt cx="24384000" cy="31199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84000" cy="3119981"/>
              <a:chOff x="0" y="0"/>
              <a:chExt cx="3277003" cy="41929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277003" cy="419299"/>
              </a:xfrm>
              <a:custGeom>
                <a:avLst/>
                <a:gdLst/>
                <a:ahLst/>
                <a:cxnLst/>
                <a:rect l="l" t="t" r="r" b="b"/>
                <a:pathLst>
                  <a:path w="3277003" h="419299">
                    <a:moveTo>
                      <a:pt x="31327" y="0"/>
                    </a:moveTo>
                    <a:lnTo>
                      <a:pt x="3245676" y="0"/>
                    </a:lnTo>
                    <a:cubicBezTo>
                      <a:pt x="3262978" y="0"/>
                      <a:pt x="3277003" y="14025"/>
                      <a:pt x="3277003" y="31327"/>
                    </a:cubicBezTo>
                    <a:lnTo>
                      <a:pt x="3277003" y="387972"/>
                    </a:lnTo>
                    <a:cubicBezTo>
                      <a:pt x="3277003" y="405274"/>
                      <a:pt x="3262978" y="419299"/>
                      <a:pt x="3245676" y="419299"/>
                    </a:cubicBezTo>
                    <a:lnTo>
                      <a:pt x="31327" y="419299"/>
                    </a:lnTo>
                    <a:cubicBezTo>
                      <a:pt x="14025" y="419299"/>
                      <a:pt x="0" y="405274"/>
                      <a:pt x="0" y="387972"/>
                    </a:cubicBezTo>
                    <a:lnTo>
                      <a:pt x="0" y="31327"/>
                    </a:lnTo>
                    <a:cubicBezTo>
                      <a:pt x="0" y="14025"/>
                      <a:pt x="14025" y="0"/>
                      <a:pt x="31327" y="0"/>
                    </a:cubicBezTo>
                    <a:close/>
                  </a:path>
                </a:pathLst>
              </a:custGeom>
              <a:solidFill>
                <a:srgbClr val="E3E7EB"/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3277003" cy="4764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94126" y="874668"/>
              <a:ext cx="22843543" cy="1535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06"/>
                </a:lnSpc>
              </a:pPr>
              <a:r>
                <a:rPr lang="en-US" sz="4000" spc="266" dirty="0">
                  <a:solidFill>
                    <a:srgbClr val="000000"/>
                  </a:solidFill>
                  <a:latin typeface="+mj-lt"/>
                  <a:ea typeface="Canva Sans"/>
                  <a:cs typeface="Canva Sans"/>
                  <a:sym typeface="Canva Sans"/>
                </a:rPr>
                <a:t>To compare HCRU and costs calculated in OMOP-mapped against estimates from the corresponding CPRD-source dataset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2D09CA4-00B2-6C1A-2A81-E012DF91F760}"/>
              </a:ext>
            </a:extLst>
          </p:cNvPr>
          <p:cNvSpPr txBox="1"/>
          <p:nvPr/>
        </p:nvSpPr>
        <p:spPr>
          <a:xfrm>
            <a:off x="7543800" y="3126782"/>
            <a:ext cx="320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266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OBJECTIVE</a:t>
            </a:r>
            <a:r>
              <a:rPr lang="en-US" sz="4400" b="1" spc="266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"/>
              </a:rPr>
              <a:t>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1278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23090" y="382352"/>
            <a:ext cx="14810973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b="1" spc="12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METHODS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0F5BF76-3A51-B092-1590-E8601FC714B2}"/>
              </a:ext>
            </a:extLst>
          </p:cNvPr>
          <p:cNvSpPr/>
          <p:nvPr/>
        </p:nvSpPr>
        <p:spPr>
          <a:xfrm>
            <a:off x="-1" y="9405403"/>
            <a:ext cx="18288001" cy="881597"/>
          </a:xfrm>
          <a:custGeom>
            <a:avLst/>
            <a:gdLst/>
            <a:ahLst/>
            <a:cxnLst/>
            <a:rect l="l" t="t" r="r" b="b"/>
            <a:pathLst>
              <a:path w="23434228" h="2641677">
                <a:moveTo>
                  <a:pt x="0" y="0"/>
                </a:moveTo>
                <a:lnTo>
                  <a:pt x="23434229" y="0"/>
                </a:lnTo>
                <a:lnTo>
                  <a:pt x="23434229" y="2641677"/>
                </a:lnTo>
                <a:lnTo>
                  <a:pt x="0" y="2641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251" r="-20889" b="-19964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2820CAD-C22C-1331-CD82-7A53D3B50C23}"/>
              </a:ext>
            </a:extLst>
          </p:cNvPr>
          <p:cNvSpPr/>
          <p:nvPr/>
        </p:nvSpPr>
        <p:spPr>
          <a:xfrm>
            <a:off x="17396803" y="9515587"/>
            <a:ext cx="708085" cy="708085"/>
          </a:xfrm>
          <a:custGeom>
            <a:avLst/>
            <a:gdLst/>
            <a:ahLst/>
            <a:cxnLst/>
            <a:rect l="l" t="t" r="r" b="b"/>
            <a:pathLst>
              <a:path w="708085" h="708085">
                <a:moveTo>
                  <a:pt x="0" y="0"/>
                </a:moveTo>
                <a:lnTo>
                  <a:pt x="708084" y="0"/>
                </a:lnTo>
                <a:lnTo>
                  <a:pt x="708084" y="708085"/>
                </a:lnTo>
                <a:lnTo>
                  <a:pt x="0" y="7080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5D0C4F90-F309-A017-BCD1-17DEF8FC44B8}"/>
              </a:ext>
            </a:extLst>
          </p:cNvPr>
          <p:cNvSpPr/>
          <p:nvPr/>
        </p:nvSpPr>
        <p:spPr>
          <a:xfrm>
            <a:off x="15063101" y="9515587"/>
            <a:ext cx="2196199" cy="708085"/>
          </a:xfrm>
          <a:custGeom>
            <a:avLst/>
            <a:gdLst/>
            <a:ahLst/>
            <a:cxnLst/>
            <a:rect l="l" t="t" r="r" b="b"/>
            <a:pathLst>
              <a:path w="2196199" h="708085">
                <a:moveTo>
                  <a:pt x="0" y="0"/>
                </a:moveTo>
                <a:lnTo>
                  <a:pt x="2196199" y="0"/>
                </a:lnTo>
                <a:lnTo>
                  <a:pt x="2196199" y="708085"/>
                </a:lnTo>
                <a:lnTo>
                  <a:pt x="0" y="7080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99038-EA1C-8B36-5B19-DCB40AEBE019}"/>
              </a:ext>
            </a:extLst>
          </p:cNvPr>
          <p:cNvSpPr txBox="1"/>
          <p:nvPr/>
        </p:nvSpPr>
        <p:spPr>
          <a:xfrm>
            <a:off x="15943548" y="3317259"/>
            <a:ext cx="1757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nva Sans" panose="020B0604020202020204" charset="0"/>
              </a:rPr>
              <a:t>Compare means and CIs from bootstrap samples</a:t>
            </a:r>
          </a:p>
        </p:txBody>
      </p:sp>
      <p:pic>
        <p:nvPicPr>
          <p:cNvPr id="10" name="Graphic 9" descr="Monthly calendar with solid fill">
            <a:extLst>
              <a:ext uri="{FF2B5EF4-FFF2-40B4-BE49-F238E27FC236}">
                <a16:creationId xmlns:a16="http://schemas.microsoft.com/office/drawing/2014/main" id="{3ACE0EE5-DFF6-03F3-341F-2661E1901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0853" y="3218617"/>
            <a:ext cx="2059417" cy="1898601"/>
          </a:xfrm>
          <a:prstGeom prst="rect">
            <a:avLst/>
          </a:prstGeom>
        </p:spPr>
      </p:pic>
      <p:pic>
        <p:nvPicPr>
          <p:cNvPr id="11" name="Graphic 10" descr="Female Profile with solid fill">
            <a:extLst>
              <a:ext uri="{FF2B5EF4-FFF2-40B4-BE49-F238E27FC236}">
                <a16:creationId xmlns:a16="http://schemas.microsoft.com/office/drawing/2014/main" id="{391D3BC0-6B5E-1717-7805-961609CDC9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3307" y="3208369"/>
            <a:ext cx="2081647" cy="19190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C27B2D-3354-4EF0-7989-5C18D08754CC}"/>
              </a:ext>
            </a:extLst>
          </p:cNvPr>
          <p:cNvSpPr txBox="1"/>
          <p:nvPr/>
        </p:nvSpPr>
        <p:spPr>
          <a:xfrm>
            <a:off x="801478" y="4941842"/>
            <a:ext cx="2683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nva Sans" panose="020B0604020202020204" charset="0"/>
              </a:rPr>
              <a:t>Retrospective cohort study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4E3D7E-DA03-A3D3-285C-330941DDBD9C}"/>
              </a:ext>
            </a:extLst>
          </p:cNvPr>
          <p:cNvSpPr txBox="1"/>
          <p:nvPr/>
        </p:nvSpPr>
        <p:spPr>
          <a:xfrm>
            <a:off x="473141" y="3011285"/>
            <a:ext cx="268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nva Sans" panose="020B0604020202020204" charset="0"/>
              </a:rPr>
              <a:t>2010-2018</a:t>
            </a:r>
            <a:endParaRPr lang="en-GB" sz="3500" dirty="0">
              <a:latin typeface="Canva Sans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772065-8843-D73F-9FD6-7A2712F1C8C8}"/>
              </a:ext>
            </a:extLst>
          </p:cNvPr>
          <p:cNvSpPr txBox="1"/>
          <p:nvPr/>
        </p:nvSpPr>
        <p:spPr>
          <a:xfrm>
            <a:off x="4488857" y="4864273"/>
            <a:ext cx="2506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nva Sans" panose="020B0604020202020204" charset="0"/>
              </a:rPr>
              <a:t>Women with a first ever fragility fracture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08031-2C41-2AB5-7960-FC60464D1D98}"/>
              </a:ext>
            </a:extLst>
          </p:cNvPr>
          <p:cNvSpPr txBox="1"/>
          <p:nvPr/>
        </p:nvSpPr>
        <p:spPr>
          <a:xfrm>
            <a:off x="6006799" y="4148256"/>
            <a:ext cx="132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nva Sans" panose="020B0604020202020204" charset="0"/>
              </a:rPr>
              <a:t>≥50 </a:t>
            </a:r>
          </a:p>
          <a:p>
            <a:r>
              <a:rPr lang="en-GB" sz="2400" dirty="0">
                <a:latin typeface="Canva Sans" panose="020B0604020202020204" charset="0"/>
              </a:rPr>
              <a:t>years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420BA-B25E-9C8F-3572-17C82B82817E}"/>
              </a:ext>
            </a:extLst>
          </p:cNvPr>
          <p:cNvSpPr txBox="1"/>
          <p:nvPr/>
        </p:nvSpPr>
        <p:spPr>
          <a:xfrm>
            <a:off x="7849192" y="4973808"/>
            <a:ext cx="252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nva Sans" panose="020B0604020202020204" charset="0"/>
              </a:rPr>
              <a:t>Primary care</a:t>
            </a:r>
          </a:p>
          <a:p>
            <a:r>
              <a:rPr lang="en-GB" sz="2400" dirty="0">
                <a:latin typeface="Canva Sans" panose="020B0604020202020204" charset="0"/>
              </a:rPr>
              <a:t>encounters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C190FF-AADD-59D2-E263-9F640D773BF3}"/>
              </a:ext>
            </a:extLst>
          </p:cNvPr>
          <p:cNvSpPr/>
          <p:nvPr/>
        </p:nvSpPr>
        <p:spPr>
          <a:xfrm>
            <a:off x="11606918" y="2597905"/>
            <a:ext cx="1512633" cy="973677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716398-ADDD-DE60-3E4F-27A3DE1ECDBE}"/>
              </a:ext>
            </a:extLst>
          </p:cNvPr>
          <p:cNvSpPr txBox="1"/>
          <p:nvPr/>
        </p:nvSpPr>
        <p:spPr>
          <a:xfrm>
            <a:off x="11715285" y="2835089"/>
            <a:ext cx="1948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nva Sans" panose="020B0604020202020204" charset="0"/>
              </a:rPr>
              <a:t>OMOP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4D4D5A-E73A-8E96-A83B-0DAEA6028070}"/>
              </a:ext>
            </a:extLst>
          </p:cNvPr>
          <p:cNvSpPr/>
          <p:nvPr/>
        </p:nvSpPr>
        <p:spPr>
          <a:xfrm>
            <a:off x="11627513" y="4507733"/>
            <a:ext cx="1545203" cy="97367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6D7CE-5A1A-9517-71B8-1EB1BD1166CA}"/>
              </a:ext>
            </a:extLst>
          </p:cNvPr>
          <p:cNvSpPr txBox="1"/>
          <p:nvPr/>
        </p:nvSpPr>
        <p:spPr>
          <a:xfrm>
            <a:off x="11807779" y="4740081"/>
            <a:ext cx="128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nva Sans" panose="020B0604020202020204" charset="0"/>
              </a:rPr>
              <a:t>CPRD</a:t>
            </a:r>
            <a:endParaRPr lang="en-GB" sz="2400" dirty="0">
              <a:latin typeface="Canva Sans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CD917C-10BE-A50A-5CE5-DCD25C56885E}"/>
              </a:ext>
            </a:extLst>
          </p:cNvPr>
          <p:cNvSpPr txBox="1"/>
          <p:nvPr/>
        </p:nvSpPr>
        <p:spPr>
          <a:xfrm>
            <a:off x="11134306" y="5620207"/>
            <a:ext cx="252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nva Sans" panose="020B0604020202020204" charset="0"/>
              </a:rPr>
              <a:t>Analyse HCRU and Costs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9385B4-3EFC-0433-42D5-ECE15146B12E}"/>
              </a:ext>
            </a:extLst>
          </p:cNvPr>
          <p:cNvCxnSpPr>
            <a:cxnSpLocks/>
          </p:cNvCxnSpPr>
          <p:nvPr/>
        </p:nvCxnSpPr>
        <p:spPr>
          <a:xfrm>
            <a:off x="3387821" y="4168939"/>
            <a:ext cx="667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23C189-6841-0887-3665-043A279D667F}"/>
              </a:ext>
            </a:extLst>
          </p:cNvPr>
          <p:cNvCxnSpPr>
            <a:cxnSpLocks/>
          </p:cNvCxnSpPr>
          <p:nvPr/>
        </p:nvCxnSpPr>
        <p:spPr>
          <a:xfrm>
            <a:off x="7093867" y="4168939"/>
            <a:ext cx="667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3DECBC-8504-F02F-D4D0-944B308FEEC4}"/>
              </a:ext>
            </a:extLst>
          </p:cNvPr>
          <p:cNvCxnSpPr>
            <a:cxnSpLocks/>
          </p:cNvCxnSpPr>
          <p:nvPr/>
        </p:nvCxnSpPr>
        <p:spPr>
          <a:xfrm flipV="1">
            <a:off x="10430991" y="3118489"/>
            <a:ext cx="769627" cy="3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82BD16-E417-48E6-16E8-7B08009C3B3F}"/>
              </a:ext>
            </a:extLst>
          </p:cNvPr>
          <p:cNvCxnSpPr>
            <a:cxnSpLocks/>
          </p:cNvCxnSpPr>
          <p:nvPr/>
        </p:nvCxnSpPr>
        <p:spPr>
          <a:xfrm>
            <a:off x="13430173" y="3120549"/>
            <a:ext cx="667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8F690D-DECB-C6DB-81CD-9EF0E3B83F5E}"/>
              </a:ext>
            </a:extLst>
          </p:cNvPr>
          <p:cNvCxnSpPr>
            <a:cxnSpLocks/>
          </p:cNvCxnSpPr>
          <p:nvPr/>
        </p:nvCxnSpPr>
        <p:spPr>
          <a:xfrm>
            <a:off x="10434640" y="5091508"/>
            <a:ext cx="7750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4469E3-61DC-1ACB-2726-39546E80B104}"/>
              </a:ext>
            </a:extLst>
          </p:cNvPr>
          <p:cNvCxnSpPr>
            <a:cxnSpLocks/>
          </p:cNvCxnSpPr>
          <p:nvPr/>
        </p:nvCxnSpPr>
        <p:spPr>
          <a:xfrm flipH="1">
            <a:off x="10434640" y="3096698"/>
            <a:ext cx="5404" cy="20151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6CBEF1-6818-5510-CC4E-BDAEB78A848B}"/>
              </a:ext>
            </a:extLst>
          </p:cNvPr>
          <p:cNvGrpSpPr/>
          <p:nvPr/>
        </p:nvGrpSpPr>
        <p:grpSpPr>
          <a:xfrm>
            <a:off x="1815036" y="6095648"/>
            <a:ext cx="13857267" cy="641410"/>
            <a:chOff x="6659500" y="24536689"/>
            <a:chExt cx="18973800" cy="95262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FF60C1-3EFA-44A7-1EBF-1E3D36B217C9}"/>
                </a:ext>
              </a:extLst>
            </p:cNvPr>
            <p:cNvCxnSpPr/>
            <p:nvPr/>
          </p:nvCxnSpPr>
          <p:spPr>
            <a:xfrm>
              <a:off x="6659500" y="25475871"/>
              <a:ext cx="18973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68F736-F561-320A-9456-4B223E41AD50}"/>
                </a:ext>
              </a:extLst>
            </p:cNvPr>
            <p:cNvCxnSpPr>
              <a:cxnSpLocks/>
            </p:cNvCxnSpPr>
            <p:nvPr/>
          </p:nvCxnSpPr>
          <p:spPr>
            <a:xfrm>
              <a:off x="6695452" y="24536689"/>
              <a:ext cx="0" cy="9391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9BDCE14-D965-015D-B452-749E97E60C39}"/>
                </a:ext>
              </a:extLst>
            </p:cNvPr>
            <p:cNvCxnSpPr>
              <a:cxnSpLocks/>
            </p:cNvCxnSpPr>
            <p:nvPr/>
          </p:nvCxnSpPr>
          <p:spPr>
            <a:xfrm>
              <a:off x="25633300" y="24780128"/>
              <a:ext cx="0" cy="7091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BA7EB43-0F9E-BFA4-2D57-BC987ACA309D}"/>
              </a:ext>
            </a:extLst>
          </p:cNvPr>
          <p:cNvSpPr txBox="1"/>
          <p:nvPr/>
        </p:nvSpPr>
        <p:spPr>
          <a:xfrm>
            <a:off x="7397510" y="7001969"/>
            <a:ext cx="304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nva Sans" panose="020B0604020202020204" charset="0"/>
              </a:rPr>
              <a:t>730-day follow-up</a:t>
            </a:r>
          </a:p>
        </p:txBody>
      </p:sp>
      <p:pic>
        <p:nvPicPr>
          <p:cNvPr id="35" name="Graphic 34" descr="Statistics outline">
            <a:extLst>
              <a:ext uri="{FF2B5EF4-FFF2-40B4-BE49-F238E27FC236}">
                <a16:creationId xmlns:a16="http://schemas.microsoft.com/office/drawing/2014/main" id="{2A71E81C-9EAC-2B6B-9FCE-27928A61D6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13135" y="2324100"/>
            <a:ext cx="1757348" cy="1545197"/>
          </a:xfrm>
          <a:prstGeom prst="rect">
            <a:avLst/>
          </a:prstGeom>
        </p:spPr>
      </p:pic>
      <p:pic>
        <p:nvPicPr>
          <p:cNvPr id="36" name="Graphic 35" descr="Statistics outline">
            <a:extLst>
              <a:ext uri="{FF2B5EF4-FFF2-40B4-BE49-F238E27FC236}">
                <a16:creationId xmlns:a16="http://schemas.microsoft.com/office/drawing/2014/main" id="{F4143C7A-ABFD-E1F6-F553-46A75767E8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313135" y="4298781"/>
            <a:ext cx="1746540" cy="154519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56C53E4-E822-5EA8-3FE8-3018B045F594}"/>
              </a:ext>
            </a:extLst>
          </p:cNvPr>
          <p:cNvCxnSpPr>
            <a:cxnSpLocks/>
          </p:cNvCxnSpPr>
          <p:nvPr/>
        </p:nvCxnSpPr>
        <p:spPr>
          <a:xfrm>
            <a:off x="13414431" y="5100561"/>
            <a:ext cx="667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1994C989-DD1B-2863-499C-ED585CAA02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65336" y="3011285"/>
            <a:ext cx="2191374" cy="219137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818BFC2-469B-DC31-39D8-D61BA2A174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35649" y="3317259"/>
            <a:ext cx="830997" cy="83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39612" y="402887"/>
            <a:ext cx="14810973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b="1" spc="129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RESULTS</a:t>
            </a: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D78AAFDE-71DD-BE35-C587-02FA80B749A9}"/>
              </a:ext>
            </a:extLst>
          </p:cNvPr>
          <p:cNvSpPr/>
          <p:nvPr/>
        </p:nvSpPr>
        <p:spPr>
          <a:xfrm>
            <a:off x="-1" y="9405403"/>
            <a:ext cx="18288001" cy="881597"/>
          </a:xfrm>
          <a:custGeom>
            <a:avLst/>
            <a:gdLst/>
            <a:ahLst/>
            <a:cxnLst/>
            <a:rect l="l" t="t" r="r" b="b"/>
            <a:pathLst>
              <a:path w="23434228" h="2641677">
                <a:moveTo>
                  <a:pt x="0" y="0"/>
                </a:moveTo>
                <a:lnTo>
                  <a:pt x="23434229" y="0"/>
                </a:lnTo>
                <a:lnTo>
                  <a:pt x="23434229" y="2641677"/>
                </a:lnTo>
                <a:lnTo>
                  <a:pt x="0" y="26416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251" r="-20889" b="-19964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761E3B84-06D8-187B-E29B-C924FEF5637A}"/>
              </a:ext>
            </a:extLst>
          </p:cNvPr>
          <p:cNvSpPr/>
          <p:nvPr/>
        </p:nvSpPr>
        <p:spPr>
          <a:xfrm>
            <a:off x="17396803" y="9515587"/>
            <a:ext cx="708085" cy="708085"/>
          </a:xfrm>
          <a:custGeom>
            <a:avLst/>
            <a:gdLst/>
            <a:ahLst/>
            <a:cxnLst/>
            <a:rect l="l" t="t" r="r" b="b"/>
            <a:pathLst>
              <a:path w="708085" h="708085">
                <a:moveTo>
                  <a:pt x="0" y="0"/>
                </a:moveTo>
                <a:lnTo>
                  <a:pt x="708084" y="0"/>
                </a:lnTo>
                <a:lnTo>
                  <a:pt x="708084" y="708085"/>
                </a:lnTo>
                <a:lnTo>
                  <a:pt x="0" y="708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DD2FFF73-FCFC-FFD1-0B69-6782FEF49840}"/>
              </a:ext>
            </a:extLst>
          </p:cNvPr>
          <p:cNvSpPr/>
          <p:nvPr/>
        </p:nvSpPr>
        <p:spPr>
          <a:xfrm>
            <a:off x="15063101" y="9515587"/>
            <a:ext cx="2196199" cy="708085"/>
          </a:xfrm>
          <a:custGeom>
            <a:avLst/>
            <a:gdLst/>
            <a:ahLst/>
            <a:cxnLst/>
            <a:rect l="l" t="t" r="r" b="b"/>
            <a:pathLst>
              <a:path w="2196199" h="708085">
                <a:moveTo>
                  <a:pt x="0" y="0"/>
                </a:moveTo>
                <a:lnTo>
                  <a:pt x="2196199" y="0"/>
                </a:lnTo>
                <a:lnTo>
                  <a:pt x="2196199" y="708085"/>
                </a:lnTo>
                <a:lnTo>
                  <a:pt x="0" y="7080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60F237-33A2-3F18-32FB-409565346F9B}"/>
              </a:ext>
            </a:extLst>
          </p:cNvPr>
          <p:cNvGrpSpPr/>
          <p:nvPr/>
        </p:nvGrpSpPr>
        <p:grpSpPr>
          <a:xfrm>
            <a:off x="6263384" y="5178171"/>
            <a:ext cx="4578841" cy="2506973"/>
            <a:chOff x="12020496" y="1185780"/>
            <a:chExt cx="4578841" cy="25069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64B721-DD04-F210-2AC0-F3690955372C}"/>
                </a:ext>
              </a:extLst>
            </p:cNvPr>
            <p:cNvSpPr txBox="1"/>
            <p:nvPr/>
          </p:nvSpPr>
          <p:spPr>
            <a:xfrm>
              <a:off x="12227400" y="1185780"/>
              <a:ext cx="3217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Canva Sans" panose="020B0604020202020204" charset="0"/>
                </a:rPr>
                <a:t>HEALTHCARE USERS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D5CD6F-0B8D-5D97-7D48-19412268520D}"/>
                </a:ext>
              </a:extLst>
            </p:cNvPr>
            <p:cNvSpPr txBox="1"/>
            <p:nvPr/>
          </p:nvSpPr>
          <p:spPr>
            <a:xfrm>
              <a:off x="13418658" y="2151144"/>
              <a:ext cx="318067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C00000"/>
                  </a:solidFill>
                  <a:latin typeface="Canva Sans" panose="020B0604020202020204" charset="0"/>
                </a:rPr>
                <a:t>Source-CPRD: </a:t>
              </a:r>
              <a:r>
                <a:rPr lang="en-GB" sz="2400" dirty="0">
                  <a:solidFill>
                    <a:srgbClr val="C00000"/>
                  </a:solidFill>
                  <a:latin typeface="Canva Sans" panose="020B0604020202020204" charset="0"/>
                </a:rPr>
                <a:t>97.3%</a:t>
              </a:r>
            </a:p>
            <a:p>
              <a:endParaRPr lang="en-GB" sz="2400" dirty="0">
                <a:solidFill>
                  <a:srgbClr val="C00000"/>
                </a:solidFill>
                <a:latin typeface="Canva Sans" panose="020B0604020202020204" charset="0"/>
              </a:endParaRPr>
            </a:p>
            <a:p>
              <a:r>
                <a:rPr lang="en-GB" sz="2400" b="1" dirty="0">
                  <a:solidFill>
                    <a:schemeClr val="tx2"/>
                  </a:solidFill>
                  <a:latin typeface="Canva Sans" panose="020B0604020202020204" charset="0"/>
                </a:rPr>
                <a:t>OMOP:               </a:t>
              </a:r>
              <a:r>
                <a:rPr lang="en-GB" sz="2400" dirty="0">
                  <a:solidFill>
                    <a:schemeClr val="tx2"/>
                  </a:solidFill>
                  <a:latin typeface="Canva Sans" panose="020B0604020202020204" charset="0"/>
                </a:rPr>
                <a:t>97.4%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9588544-EE74-659E-182B-955D6084B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20496" y="2063253"/>
              <a:ext cx="1629500" cy="16295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8A5336-12CD-ABAF-0596-CA7CDBBC6126}"/>
              </a:ext>
            </a:extLst>
          </p:cNvPr>
          <p:cNvGrpSpPr/>
          <p:nvPr/>
        </p:nvGrpSpPr>
        <p:grpSpPr>
          <a:xfrm>
            <a:off x="6424180" y="2277410"/>
            <a:ext cx="4980698" cy="2074916"/>
            <a:chOff x="6287099" y="2090474"/>
            <a:chExt cx="4980698" cy="20749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092A34-20C6-35F2-36E8-472ADAC7235C}"/>
                </a:ext>
              </a:extLst>
            </p:cNvPr>
            <p:cNvSpPr txBox="1"/>
            <p:nvPr/>
          </p:nvSpPr>
          <p:spPr>
            <a:xfrm>
              <a:off x="6287099" y="2090474"/>
              <a:ext cx="3427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anva Sans" panose="020B0604020202020204" charset="0"/>
                </a:rPr>
                <a:t>AGE </a:t>
              </a:r>
              <a:r>
                <a:rPr lang="en-GB" sz="2400" dirty="0">
                  <a:latin typeface="Canva Sans" panose="020B0604020202020204" charset="0"/>
                </a:rPr>
                <a:t>in years </a:t>
              </a:r>
              <a:r>
                <a:rPr lang="en-GB" sz="2000" dirty="0">
                  <a:latin typeface="Canva Sans" panose="020B0604020202020204" charset="0"/>
                </a:rPr>
                <a:t>(mean, SD)</a:t>
              </a:r>
              <a:endParaRPr lang="en-GB" sz="2400" dirty="0">
                <a:latin typeface="Canva Sans" panose="020B0604020202020204" charset="0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45828F4E-DBBF-A6EF-AB79-CD27992C75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2874" y="2881050"/>
              <a:ext cx="917386" cy="1284340"/>
            </a:xfrm>
            <a:custGeom>
              <a:avLst/>
              <a:gdLst/>
              <a:ahLst/>
              <a:cxnLst/>
              <a:rect l="l" t="t" r="r" b="b"/>
              <a:pathLst>
                <a:path w="13833216" h="3723441">
                  <a:moveTo>
                    <a:pt x="0" y="0"/>
                  </a:moveTo>
                  <a:lnTo>
                    <a:pt x="13833216" y="0"/>
                  </a:lnTo>
                  <a:lnTo>
                    <a:pt x="13833216" y="3723441"/>
                  </a:lnTo>
                  <a:lnTo>
                    <a:pt x="0" y="3723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73334" t="-7130" r="-836924" b="-12555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3D371F9-09B6-1A4C-09F4-1A24C8999BC5}"/>
                </a:ext>
              </a:extLst>
            </p:cNvPr>
            <p:cNvSpPr txBox="1"/>
            <p:nvPr/>
          </p:nvSpPr>
          <p:spPr>
            <a:xfrm>
              <a:off x="7524465" y="2957221"/>
              <a:ext cx="374333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C00000"/>
                  </a:solidFill>
                  <a:latin typeface="Canva Sans" panose="020B0604020202020204" charset="0"/>
                </a:rPr>
                <a:t>Source-CPRD: </a:t>
              </a:r>
              <a:r>
                <a:rPr lang="en-GB" sz="2400" dirty="0">
                  <a:solidFill>
                    <a:srgbClr val="C00000"/>
                  </a:solidFill>
                  <a:latin typeface="Canva Sans" panose="020B0604020202020204" charset="0"/>
                </a:rPr>
                <a:t>71.3 (12.2)</a:t>
              </a:r>
            </a:p>
            <a:p>
              <a:endParaRPr lang="en-GB" sz="2400" dirty="0">
                <a:solidFill>
                  <a:srgbClr val="C00000"/>
                </a:solidFill>
                <a:latin typeface="Canva Sans" panose="020B0604020202020204" charset="0"/>
              </a:endParaRPr>
            </a:p>
            <a:p>
              <a:r>
                <a:rPr lang="en-GB" sz="2400" b="1" dirty="0">
                  <a:solidFill>
                    <a:schemeClr val="tx2"/>
                  </a:solidFill>
                  <a:latin typeface="Canva Sans" panose="020B0604020202020204" charset="0"/>
                </a:rPr>
                <a:t>OMOP:               </a:t>
              </a:r>
              <a:r>
                <a:rPr lang="en-GB" sz="2400" dirty="0">
                  <a:solidFill>
                    <a:schemeClr val="tx2"/>
                  </a:solidFill>
                  <a:latin typeface="Canva Sans" panose="020B0604020202020204" charset="0"/>
                </a:rPr>
                <a:t>71.3 (12.2)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EB4FB2-5646-607E-6A3A-A869EA4F8E45}"/>
              </a:ext>
            </a:extLst>
          </p:cNvPr>
          <p:cNvGrpSpPr/>
          <p:nvPr/>
        </p:nvGrpSpPr>
        <p:grpSpPr>
          <a:xfrm>
            <a:off x="604976" y="2311169"/>
            <a:ext cx="5432764" cy="5235346"/>
            <a:chOff x="521048" y="2612043"/>
            <a:chExt cx="4572000" cy="318206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DB93CE-9C35-DA58-942B-8323399A21B7}"/>
                </a:ext>
              </a:extLst>
            </p:cNvPr>
            <p:cNvSpPr txBox="1"/>
            <p:nvPr/>
          </p:nvSpPr>
          <p:spPr>
            <a:xfrm>
              <a:off x="2315301" y="2612043"/>
              <a:ext cx="1241372" cy="280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>
                  <a:latin typeface="Canva Sans" panose="020B0604020202020204" charset="0"/>
                </a:rPr>
                <a:t>COHORT</a:t>
              </a:r>
              <a:endParaRPr lang="en-GB" dirty="0">
                <a:latin typeface="Canva Sans" panose="020B060402020202020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3AE5E0-4101-CE90-F64A-4745D92D08BF}"/>
                </a:ext>
              </a:extLst>
            </p:cNvPr>
            <p:cNvGrpSpPr/>
            <p:nvPr/>
          </p:nvGrpSpPr>
          <p:grpSpPr>
            <a:xfrm>
              <a:off x="521048" y="3050904"/>
              <a:ext cx="4572000" cy="2743200"/>
              <a:chOff x="781905" y="4330342"/>
              <a:chExt cx="4572000" cy="2743200"/>
            </a:xfrm>
          </p:grpSpPr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38C2B159-8F52-C482-B382-8BFA100F0B1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39058672"/>
                  </p:ext>
                </p:extLst>
              </p:nvPr>
            </p:nvGraphicFramePr>
            <p:xfrm>
              <a:off x="781905" y="4330342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31EEA4-D43C-27E7-9CBA-0AFBE13EE3CB}"/>
                  </a:ext>
                </a:extLst>
              </p:cNvPr>
              <p:cNvSpPr txBox="1"/>
              <p:nvPr/>
            </p:nvSpPr>
            <p:spPr>
              <a:xfrm>
                <a:off x="2096641" y="4684285"/>
                <a:ext cx="9144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b="1" dirty="0">
                    <a:solidFill>
                      <a:schemeClr val="bg1"/>
                    </a:solidFill>
                    <a:latin typeface="Canva Sans" panose="020B0604020202020204" charset="0"/>
                  </a:rPr>
                  <a:t>23,106</a:t>
                </a:r>
                <a:endParaRPr lang="en-GB" b="1" dirty="0">
                  <a:solidFill>
                    <a:schemeClr val="bg1"/>
                  </a:solidFill>
                  <a:latin typeface="Canva Sans" panose="020B060402020202020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137930-D8FB-CA46-798A-57D8B841AF3D}"/>
                  </a:ext>
                </a:extLst>
              </p:cNvPr>
              <p:cNvSpPr txBox="1"/>
              <p:nvPr/>
            </p:nvSpPr>
            <p:spPr>
              <a:xfrm>
                <a:off x="3926499" y="4764405"/>
                <a:ext cx="9144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b="1" dirty="0">
                    <a:solidFill>
                      <a:schemeClr val="bg1"/>
                    </a:solidFill>
                    <a:latin typeface="Canva Sans" panose="020B0604020202020204" charset="0"/>
                  </a:rPr>
                  <a:t>22,900</a:t>
                </a:r>
                <a:endParaRPr lang="en-GB" b="1" dirty="0">
                  <a:solidFill>
                    <a:schemeClr val="bg1"/>
                  </a:solidFill>
                  <a:latin typeface="Canva Sans" panose="020B060402020202020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056E15-4278-2EB4-5A2E-3D48CF45FAAD}"/>
              </a:ext>
            </a:extLst>
          </p:cNvPr>
          <p:cNvGrpSpPr/>
          <p:nvPr/>
        </p:nvGrpSpPr>
        <p:grpSpPr>
          <a:xfrm>
            <a:off x="11982586" y="2262011"/>
            <a:ext cx="5997222" cy="5755321"/>
            <a:chOff x="9965596" y="2207278"/>
            <a:chExt cx="6947829" cy="57553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36BDE1-CA94-CA4C-1879-FC3FDA87C02F}"/>
                </a:ext>
              </a:extLst>
            </p:cNvPr>
            <p:cNvSpPr txBox="1"/>
            <p:nvPr/>
          </p:nvSpPr>
          <p:spPr>
            <a:xfrm>
              <a:off x="12192000" y="2207278"/>
              <a:ext cx="2851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anva Sans" panose="020B0604020202020204" charset="0"/>
                </a:rPr>
                <a:t>FRACTURE SITE</a:t>
              </a:r>
            </a:p>
          </p:txBody>
        </p:sp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263C6F3D-8087-60A4-666F-CF979A388EA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8442899"/>
                </p:ext>
              </p:extLst>
            </p:nvPr>
          </p:nvGraphicFramePr>
          <p:xfrm>
            <a:off x="9965596" y="2553247"/>
            <a:ext cx="6947829" cy="54093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C4EA5FF-5CD0-4D9C-B1B5-10F4BEF93AB5}">
  <we:reference id="WA200005566" version="3.0.0.3" store="Omex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d57a85-5f09-446c-9d29-22a13ed0863b">
      <Terms xmlns="http://schemas.microsoft.com/office/infopath/2007/PartnerControls"/>
    </lcf76f155ced4ddcb4097134ff3c332f>
    <TaxCatchAll xmlns="47a2ec26-e196-46c3-886b-68c32d2bf91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1632A9079424993A897DC15346D5B" ma:contentTypeVersion="18" ma:contentTypeDescription="Create a new document." ma:contentTypeScope="" ma:versionID="0cd66c635e4603e3739062f428370fee">
  <xsd:schema xmlns:xsd="http://www.w3.org/2001/XMLSchema" xmlns:xs="http://www.w3.org/2001/XMLSchema" xmlns:p="http://schemas.microsoft.com/office/2006/metadata/properties" xmlns:ns2="1fd57a85-5f09-446c-9d29-22a13ed0863b" xmlns:ns3="47a2ec26-e196-46c3-886b-68c32d2bf91e" targetNamespace="http://schemas.microsoft.com/office/2006/metadata/properties" ma:root="true" ma:fieldsID="603275c5ecd738e308554e4035a637ff" ns2:_="" ns3:_="">
    <xsd:import namespace="1fd57a85-5f09-446c-9d29-22a13ed0863b"/>
    <xsd:import namespace="47a2ec26-e196-46c3-886b-68c32d2bf9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57a85-5f09-446c-9d29-22a13ed086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ec26-e196-46c3-886b-68c32d2bf91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32a1089-9da0-469c-9676-202e596564c5}" ma:internalName="TaxCatchAll" ma:showField="CatchAllData" ma:web="47a2ec26-e196-46c3-886b-68c32d2bf9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143993-4F89-4B6B-B865-9A7A00167B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F4E88-C27C-4959-B2B1-481110063DA1}">
  <ds:schemaRefs>
    <ds:schemaRef ds:uri="http://schemas.microsoft.com/office/2006/metadata/properties"/>
    <ds:schemaRef ds:uri="http://www.w3.org/2000/xmlns/"/>
    <ds:schemaRef ds:uri="1fd57a85-5f09-446c-9d29-22a13ed0863b"/>
    <ds:schemaRef ds:uri="http://schemas.microsoft.com/office/infopath/2007/PartnerControls"/>
    <ds:schemaRef ds:uri="47a2ec26-e196-46c3-886b-68c32d2bf91e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D5352DD0-958D-4906-9FB1-999BA64A690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fd57a85-5f09-446c-9d29-22a13ed0863b"/>
    <ds:schemaRef ds:uri="47a2ec26-e196-46c3-886b-68c32d2bf91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6324</TotalTime>
  <Words>886</Words>
  <Application>Microsoft Office PowerPoint</Application>
  <PresentationFormat>Custom</PresentationFormat>
  <Paragraphs>120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Canva Sans</vt:lpstr>
      <vt:lpstr>Canva Sans Bold</vt:lpstr>
      <vt:lpstr>Calibri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Defense</dc:title>
  <dc:creator>Gianluca Fabiano</dc:creator>
  <cp:lastModifiedBy>Gianluca Fabiano</cp:lastModifiedBy>
  <cp:revision>100</cp:revision>
  <dcterms:created xsi:type="dcterms:W3CDTF">2006-08-16T00:00:00Z</dcterms:created>
  <dcterms:modified xsi:type="dcterms:W3CDTF">2025-11-13T10:46:17Z</dcterms:modified>
  <dc:identifier>DAGyAounL3A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0x010100E261632A9079424993A897DC15346D5B</vt:lpwstr>
  </property>
  <property fmtid="{D5CDD505-2E9C-101B-9397-08002B2CF9AE}" pid="3" name="MediaServiceImageTags">
    <vt:lpwstr/>
  </property>
</Properties>
</file>